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90" r:id="rId2"/>
    <p:sldId id="260" r:id="rId3"/>
    <p:sldId id="272" r:id="rId4"/>
    <p:sldId id="303" r:id="rId5"/>
    <p:sldId id="302" r:id="rId6"/>
    <p:sldId id="261" r:id="rId7"/>
    <p:sldId id="293" r:id="rId8"/>
    <p:sldId id="301" r:id="rId9"/>
    <p:sldId id="296" r:id="rId10"/>
    <p:sldId id="297" r:id="rId11"/>
    <p:sldId id="298" r:id="rId12"/>
    <p:sldId id="299" r:id="rId13"/>
    <p:sldId id="273" r:id="rId14"/>
    <p:sldId id="282" r:id="rId15"/>
    <p:sldId id="276" r:id="rId16"/>
    <p:sldId id="274" r:id="rId17"/>
    <p:sldId id="263" r:id="rId18"/>
    <p:sldId id="283" r:id="rId19"/>
    <p:sldId id="286" r:id="rId20"/>
    <p:sldId id="287" r:id="rId21"/>
    <p:sldId id="291" r:id="rId22"/>
    <p:sldId id="288" r:id="rId23"/>
    <p:sldId id="289" r:id="rId2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Kung" initials="KT" lastIdx="7" clrIdx="1">
    <p:extLst>
      <p:ext uri="{19B8F6BF-5375-455C-9EA6-DF929625EA0E}">
        <p15:presenceInfo xmlns:p15="http://schemas.microsoft.com/office/powerpoint/2012/main" userId="Kung" providerId="None"/>
      </p:ext>
    </p:extLst>
  </p:cmAuthor>
  <p:cmAuthor id="3" name="Dr.Nittaya Phanuphak Pungpapong" initials="DPP" lastIdx="14" clrIdx="0">
    <p:extLst>
      <p:ext uri="{19B8F6BF-5375-455C-9EA6-DF929625EA0E}">
        <p15:presenceInfo xmlns:p15="http://schemas.microsoft.com/office/powerpoint/2012/main" userId="Dr.Nittaya Phanuphak Pungpap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F8E08E"/>
    <a:srgbClr val="EF4129"/>
    <a:srgbClr val="5DA9DD"/>
    <a:srgbClr val="4267B2"/>
    <a:srgbClr val="FEF3D4"/>
    <a:srgbClr val="E8303B"/>
    <a:srgbClr val="383333"/>
    <a:srgbClr val="C26E68"/>
    <a:srgbClr val="0099D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0727" autoAdjust="0"/>
  </p:normalViewPr>
  <p:slideViewPr>
    <p:cSldViewPr snapToGrid="0" snapToObjects="1">
      <p:cViewPr varScale="1">
        <p:scale>
          <a:sx n="62" d="100"/>
          <a:sy n="62" d="100"/>
        </p:scale>
        <p:origin x="1026" y="4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0" d="100"/>
          <a:sy n="60" d="100"/>
        </p:scale>
        <p:origin x="2538" y="90"/>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Songtaweesin" userId="fa703b67a3cc779c" providerId="LiveId" clId="{F6A054C6-053E-B144-A23E-5CB4839D98FE}"/>
    <pc:docChg chg="undo custSel delSld modSld">
      <pc:chgData name="Natalie Songtaweesin" userId="fa703b67a3cc779c" providerId="LiveId" clId="{F6A054C6-053E-B144-A23E-5CB4839D98FE}" dt="2019-07-21T16:07:56.536" v="55" actId="1076"/>
      <pc:docMkLst>
        <pc:docMk/>
      </pc:docMkLst>
      <pc:sldChg chg="addSp delSp modSp">
        <pc:chgData name="Natalie Songtaweesin" userId="fa703b67a3cc779c" providerId="LiveId" clId="{F6A054C6-053E-B144-A23E-5CB4839D98FE}" dt="2019-07-21T15:58:44.684" v="38" actId="1076"/>
        <pc:sldMkLst>
          <pc:docMk/>
          <pc:sldMk cId="2328761409" sldId="263"/>
        </pc:sldMkLst>
        <pc:spChg chg="mod">
          <ac:chgData name="Natalie Songtaweesin" userId="fa703b67a3cc779c" providerId="LiveId" clId="{F6A054C6-053E-B144-A23E-5CB4839D98FE}" dt="2019-07-21T15:58:44.684" v="38" actId="1076"/>
          <ac:spMkLst>
            <pc:docMk/>
            <pc:sldMk cId="2328761409" sldId="263"/>
            <ac:spMk id="8" creationId="{00000000-0000-0000-0000-000000000000}"/>
          </ac:spMkLst>
        </pc:spChg>
        <pc:spChg chg="mod">
          <ac:chgData name="Natalie Songtaweesin" userId="fa703b67a3cc779c" providerId="LiveId" clId="{F6A054C6-053E-B144-A23E-5CB4839D98FE}" dt="2019-07-21T15:58:41.395" v="37" actId="1076"/>
          <ac:spMkLst>
            <pc:docMk/>
            <pc:sldMk cId="2328761409" sldId="263"/>
            <ac:spMk id="12" creationId="{00000000-0000-0000-0000-000000000000}"/>
          </ac:spMkLst>
        </pc:spChg>
        <pc:spChg chg="mod">
          <ac:chgData name="Natalie Songtaweesin" userId="fa703b67a3cc779c" providerId="LiveId" clId="{F6A054C6-053E-B144-A23E-5CB4839D98FE}" dt="2019-07-21T15:58:36.495" v="35" actId="1076"/>
          <ac:spMkLst>
            <pc:docMk/>
            <pc:sldMk cId="2328761409" sldId="263"/>
            <ac:spMk id="13" creationId="{00000000-0000-0000-0000-000000000000}"/>
          </ac:spMkLst>
        </pc:spChg>
        <pc:picChg chg="del">
          <ac:chgData name="Natalie Songtaweesin" userId="fa703b67a3cc779c" providerId="LiveId" clId="{F6A054C6-053E-B144-A23E-5CB4839D98FE}" dt="2019-07-21T15:57:49.153" v="31" actId="478"/>
          <ac:picMkLst>
            <pc:docMk/>
            <pc:sldMk cId="2328761409" sldId="263"/>
            <ac:picMk id="2" creationId="{00000000-0000-0000-0000-000000000000}"/>
          </ac:picMkLst>
        </pc:picChg>
        <pc:picChg chg="add mod">
          <ac:chgData name="Natalie Songtaweesin" userId="fa703b67a3cc779c" providerId="LiveId" clId="{F6A054C6-053E-B144-A23E-5CB4839D98FE}" dt="2019-07-21T15:58:02.951" v="34" actId="1076"/>
          <ac:picMkLst>
            <pc:docMk/>
            <pc:sldMk cId="2328761409" sldId="263"/>
            <ac:picMk id="4" creationId="{FFE2CDA2-78A5-A641-8156-31A47A90CD71}"/>
          </ac:picMkLst>
        </pc:picChg>
      </pc:sldChg>
      <pc:sldChg chg="addSp delSp modSp">
        <pc:chgData name="Natalie Songtaweesin" userId="fa703b67a3cc779c" providerId="LiveId" clId="{F6A054C6-053E-B144-A23E-5CB4839D98FE}" dt="2019-07-21T16:00:35.770" v="46" actId="1076"/>
        <pc:sldMkLst>
          <pc:docMk/>
          <pc:sldMk cId="1073993323" sldId="283"/>
        </pc:sldMkLst>
        <pc:spChg chg="del">
          <ac:chgData name="Natalie Songtaweesin" userId="fa703b67a3cc779c" providerId="LiveId" clId="{F6A054C6-053E-B144-A23E-5CB4839D98FE}" dt="2019-07-21T16:00:04.159" v="40" actId="478"/>
          <ac:spMkLst>
            <pc:docMk/>
            <pc:sldMk cId="1073993323" sldId="283"/>
            <ac:spMk id="3" creationId="{00000000-0000-0000-0000-000000000000}"/>
          </ac:spMkLst>
        </pc:spChg>
        <pc:spChg chg="add del mod">
          <ac:chgData name="Natalie Songtaweesin" userId="fa703b67a3cc779c" providerId="LiveId" clId="{F6A054C6-053E-B144-A23E-5CB4839D98FE}" dt="2019-07-21T16:00:06.450" v="41" actId="478"/>
          <ac:spMkLst>
            <pc:docMk/>
            <pc:sldMk cId="1073993323" sldId="283"/>
            <ac:spMk id="6" creationId="{8897DE4F-E1DB-6242-AE39-C5392F8328ED}"/>
          </ac:spMkLst>
        </pc:spChg>
        <pc:picChg chg="del">
          <ac:chgData name="Natalie Songtaweesin" userId="fa703b67a3cc779c" providerId="LiveId" clId="{F6A054C6-053E-B144-A23E-5CB4839D98FE}" dt="2019-07-21T16:00:00.852" v="39" actId="21"/>
          <ac:picMkLst>
            <pc:docMk/>
            <pc:sldMk cId="1073993323" sldId="283"/>
            <ac:picMk id="4" creationId="{00000000-0000-0000-0000-000000000000}"/>
          </ac:picMkLst>
        </pc:picChg>
        <pc:picChg chg="add mod">
          <ac:chgData name="Natalie Songtaweesin" userId="fa703b67a3cc779c" providerId="LiveId" clId="{F6A054C6-053E-B144-A23E-5CB4839D98FE}" dt="2019-07-21T16:00:35.770" v="46" actId="1076"/>
          <ac:picMkLst>
            <pc:docMk/>
            <pc:sldMk cId="1073993323" sldId="283"/>
            <ac:picMk id="10" creationId="{C628AC51-217E-3B49-9135-FDD944B7345A}"/>
          </ac:picMkLst>
        </pc:picChg>
      </pc:sldChg>
      <pc:sldChg chg="addSp delSp modSp">
        <pc:chgData name="Natalie Songtaweesin" userId="fa703b67a3cc779c" providerId="LiveId" clId="{F6A054C6-053E-B144-A23E-5CB4839D98FE}" dt="2019-07-21T16:04:45.795" v="53" actId="1076"/>
        <pc:sldMkLst>
          <pc:docMk/>
          <pc:sldMk cId="4182020583" sldId="286"/>
        </pc:sldMkLst>
        <pc:picChg chg="add mod modCrop">
          <ac:chgData name="Natalie Songtaweesin" userId="fa703b67a3cc779c" providerId="LiveId" clId="{F6A054C6-053E-B144-A23E-5CB4839D98FE}" dt="2019-07-21T16:04:45.795" v="53" actId="1076"/>
          <ac:picMkLst>
            <pc:docMk/>
            <pc:sldMk cId="4182020583" sldId="286"/>
            <ac:picMk id="4" creationId="{D8F403A2-572C-654B-A1E9-4930812FDEE5}"/>
          </ac:picMkLst>
        </pc:picChg>
        <pc:picChg chg="del">
          <ac:chgData name="Natalie Songtaweesin" userId="fa703b67a3cc779c" providerId="LiveId" clId="{F6A054C6-053E-B144-A23E-5CB4839D98FE}" dt="2019-07-21T16:03:26.314" v="47" actId="478"/>
          <ac:picMkLst>
            <pc:docMk/>
            <pc:sldMk cId="4182020583" sldId="286"/>
            <ac:picMk id="16" creationId="{00000000-0000-0000-0000-000000000000}"/>
          </ac:picMkLst>
        </pc:picChg>
      </pc:sldChg>
      <pc:sldChg chg="modSp">
        <pc:chgData name="Natalie Songtaweesin" userId="fa703b67a3cc779c" providerId="LiveId" clId="{F6A054C6-053E-B144-A23E-5CB4839D98FE}" dt="2019-07-21T16:07:56.536" v="55" actId="1076"/>
        <pc:sldMkLst>
          <pc:docMk/>
          <pc:sldMk cId="523863296" sldId="288"/>
        </pc:sldMkLst>
        <pc:spChg chg="mod">
          <ac:chgData name="Natalie Songtaweesin" userId="fa703b67a3cc779c" providerId="LiveId" clId="{F6A054C6-053E-B144-A23E-5CB4839D98FE}" dt="2019-07-21T16:07:56.536" v="55" actId="1076"/>
          <ac:spMkLst>
            <pc:docMk/>
            <pc:sldMk cId="523863296" sldId="288"/>
            <ac:spMk id="2" creationId="{00000000-0000-0000-0000-000000000000}"/>
          </ac:spMkLst>
        </pc:spChg>
      </pc:sldChg>
      <pc:sldChg chg="del">
        <pc:chgData name="Natalie Songtaweesin" userId="fa703b67a3cc779c" providerId="LiveId" clId="{F6A054C6-053E-B144-A23E-5CB4839D98FE}" dt="2019-07-21T16:07:45.040" v="54" actId="2696"/>
        <pc:sldMkLst>
          <pc:docMk/>
          <pc:sldMk cId="1730764131" sldId="300"/>
        </pc:sldMkLst>
      </pc:sldChg>
      <pc:sldChg chg="modSp">
        <pc:chgData name="Natalie Songtaweesin" userId="fa703b67a3cc779c" providerId="LiveId" clId="{F6A054C6-053E-B144-A23E-5CB4839D98FE}" dt="2019-07-21T15:54:31.215" v="30" actId="20577"/>
        <pc:sldMkLst>
          <pc:docMk/>
          <pc:sldMk cId="5596981" sldId="301"/>
        </pc:sldMkLst>
        <pc:spChg chg="mod">
          <ac:chgData name="Natalie Songtaweesin" userId="fa703b67a3cc779c" providerId="LiveId" clId="{F6A054C6-053E-B144-A23E-5CB4839D98FE}" dt="2019-07-21T15:54:31.215" v="30" actId="20577"/>
          <ac:spMkLst>
            <pc:docMk/>
            <pc:sldMk cId="5596981" sldId="301"/>
            <ac:spMk id="7"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D:\Documents\IAS%202019\CIPHER%20Update%20Poster\Screening%20and%20Enrollment_Summary_Youth%20PrEP.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GB"/>
              <a:t>Adolescent Retention in PrEP Services (N=193)</a:t>
            </a:r>
          </a:p>
        </c:rich>
      </c:tx>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Retention!$C$10:$C$11</c:f>
              <c:strCache>
                <c:ptCount val="2"/>
                <c:pt idx="0">
                  <c:v>YMSM</c:v>
                </c:pt>
                <c:pt idx="1">
                  <c: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Retention!$A$12:$A$15</c:f>
              <c:strCache>
                <c:ptCount val="4"/>
                <c:pt idx="0">
                  <c:v>Month 0</c:v>
                </c:pt>
                <c:pt idx="1">
                  <c:v>Month 1</c:v>
                </c:pt>
                <c:pt idx="2">
                  <c:v>Month 3</c:v>
                </c:pt>
                <c:pt idx="3">
                  <c:v>Month 6</c:v>
                </c:pt>
              </c:strCache>
            </c:strRef>
          </c:cat>
          <c:val>
            <c:numRef>
              <c:f>Retention!$C$12:$C$15</c:f>
              <c:numCache>
                <c:formatCode>0%</c:formatCode>
                <c:ptCount val="4"/>
                <c:pt idx="0">
                  <c:v>1</c:v>
                </c:pt>
                <c:pt idx="1">
                  <c:v>0.9765625</c:v>
                </c:pt>
                <c:pt idx="2">
                  <c:v>0.94897959183673475</c:v>
                </c:pt>
                <c:pt idx="3">
                  <c:v>0.82432432432432434</c:v>
                </c:pt>
              </c:numCache>
            </c:numRef>
          </c:val>
          <c:extLst>
            <c:ext xmlns:c16="http://schemas.microsoft.com/office/drawing/2014/chart" uri="{C3380CC4-5D6E-409C-BE32-E72D297353CC}">
              <c16:uniqueId val="{00000000-69C4-4A4E-AC1A-BAB8C7BE7614}"/>
            </c:ext>
          </c:extLst>
        </c:ser>
        <c:ser>
          <c:idx val="1"/>
          <c:order val="1"/>
          <c:tx>
            <c:strRef>
              <c:f>Retention!$E$10:$E$11</c:f>
              <c:strCache>
                <c:ptCount val="2"/>
                <c:pt idx="0">
                  <c:v>YTGW</c:v>
                </c:pt>
                <c:pt idx="1">
                  <c: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Retention!$A$12:$A$15</c:f>
              <c:strCache>
                <c:ptCount val="4"/>
                <c:pt idx="0">
                  <c:v>Month 0</c:v>
                </c:pt>
                <c:pt idx="1">
                  <c:v>Month 1</c:v>
                </c:pt>
                <c:pt idx="2">
                  <c:v>Month 3</c:v>
                </c:pt>
                <c:pt idx="3">
                  <c:v>Month 6</c:v>
                </c:pt>
              </c:strCache>
            </c:strRef>
          </c:cat>
          <c:val>
            <c:numRef>
              <c:f>Retention!$E$12:$E$15</c:f>
              <c:numCache>
                <c:formatCode>0%</c:formatCode>
                <c:ptCount val="4"/>
                <c:pt idx="0">
                  <c:v>1</c:v>
                </c:pt>
                <c:pt idx="1">
                  <c:v>0.91304347826086951</c:v>
                </c:pt>
                <c:pt idx="2">
                  <c:v>0.90909090909090906</c:v>
                </c:pt>
                <c:pt idx="3">
                  <c:v>0.90909090909090906</c:v>
                </c:pt>
              </c:numCache>
            </c:numRef>
          </c:val>
          <c:extLst>
            <c:ext xmlns:c16="http://schemas.microsoft.com/office/drawing/2014/chart" uri="{C3380CC4-5D6E-409C-BE32-E72D297353CC}">
              <c16:uniqueId val="{00000001-69C4-4A4E-AC1A-BAB8C7BE7614}"/>
            </c:ext>
          </c:extLst>
        </c:ser>
        <c:dLbls>
          <c:showLegendKey val="0"/>
          <c:showVal val="0"/>
          <c:showCatName val="0"/>
          <c:showSerName val="0"/>
          <c:showPercent val="0"/>
          <c:showBubbleSize val="0"/>
        </c:dLbls>
        <c:gapWidth val="219"/>
        <c:overlap val="-27"/>
        <c:axId val="1255201520"/>
        <c:axId val="1255203184"/>
      </c:barChart>
      <c:catAx>
        <c:axId val="125520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55203184"/>
        <c:crosses val="autoZero"/>
        <c:auto val="1"/>
        <c:lblAlgn val="ctr"/>
        <c:lblOffset val="100"/>
        <c:noMultiLvlLbl val="0"/>
      </c:catAx>
      <c:valAx>
        <c:axId val="125520318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2552015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B4AA1D-090A-4A2E-BDF2-B0E72E3A779A}"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499BAB0D-C198-4B24-AB21-5A17EE15A681}">
      <dgm:prSet phldrT="[Text]"/>
      <dgm:spPr/>
      <dgm:t>
        <a:bodyPr/>
        <a:lstStyle/>
        <a:p>
          <a:r>
            <a:rPr lang="en-US" dirty="0"/>
            <a:t>Utilize Peers</a:t>
          </a:r>
        </a:p>
      </dgm:t>
    </dgm:pt>
    <dgm:pt modelId="{059C5605-6B7E-43CB-B496-05897AB53039}" type="parTrans" cxnId="{1396170C-FD30-42FE-82C2-4DB5E5BC5F96}">
      <dgm:prSet/>
      <dgm:spPr/>
      <dgm:t>
        <a:bodyPr/>
        <a:lstStyle/>
        <a:p>
          <a:endParaRPr lang="en-US"/>
        </a:p>
      </dgm:t>
    </dgm:pt>
    <dgm:pt modelId="{7963BB7A-5E4F-4DF1-9D68-D8FF4DF10BF4}" type="sibTrans" cxnId="{1396170C-FD30-42FE-82C2-4DB5E5BC5F96}">
      <dgm:prSet/>
      <dgm:spPr/>
      <dgm:t>
        <a:bodyPr/>
        <a:lstStyle/>
        <a:p>
          <a:endParaRPr lang="en-US"/>
        </a:p>
      </dgm:t>
    </dgm:pt>
    <dgm:pt modelId="{CB4199D3-72DD-4AD2-B65B-CD78BD14E3C2}">
      <dgm:prSet phldrT="[Text]"/>
      <dgm:spPr/>
      <dgm:t>
        <a:bodyPr/>
        <a:lstStyle/>
        <a:p>
          <a:r>
            <a:rPr lang="en-US" dirty="0"/>
            <a:t>Holistic Care</a:t>
          </a:r>
        </a:p>
      </dgm:t>
    </dgm:pt>
    <dgm:pt modelId="{E3072FC2-DB86-4F1F-A7F6-3DF153D0BEAB}" type="parTrans" cxnId="{54862678-C880-465D-9F96-85F37EA56EB4}">
      <dgm:prSet/>
      <dgm:spPr/>
      <dgm:t>
        <a:bodyPr/>
        <a:lstStyle/>
        <a:p>
          <a:endParaRPr lang="en-US"/>
        </a:p>
      </dgm:t>
    </dgm:pt>
    <dgm:pt modelId="{6B34DC88-870D-4FD9-8773-2192E35C1467}" type="sibTrans" cxnId="{54862678-C880-465D-9F96-85F37EA56EB4}">
      <dgm:prSet/>
      <dgm:spPr/>
      <dgm:t>
        <a:bodyPr/>
        <a:lstStyle/>
        <a:p>
          <a:endParaRPr lang="en-US"/>
        </a:p>
      </dgm:t>
    </dgm:pt>
    <dgm:pt modelId="{18070C36-8A53-45CE-9FA0-74CB96417D15}">
      <dgm:prSet phldrT="[Text]"/>
      <dgm:spPr/>
      <dgm:t>
        <a:bodyPr/>
        <a:lstStyle/>
        <a:p>
          <a:r>
            <a:rPr lang="en-US" dirty="0"/>
            <a:t>Make Services Fun</a:t>
          </a:r>
        </a:p>
      </dgm:t>
    </dgm:pt>
    <dgm:pt modelId="{850B8F63-62AF-43DE-8D44-4ACF56432877}" type="parTrans" cxnId="{82E31822-E3F5-4DF6-B64C-4B4F971F09D8}">
      <dgm:prSet/>
      <dgm:spPr/>
      <dgm:t>
        <a:bodyPr/>
        <a:lstStyle/>
        <a:p>
          <a:endParaRPr lang="en-US"/>
        </a:p>
      </dgm:t>
    </dgm:pt>
    <dgm:pt modelId="{EE138A73-3001-4CB6-B282-5885E79D802E}" type="sibTrans" cxnId="{82E31822-E3F5-4DF6-B64C-4B4F971F09D8}">
      <dgm:prSet/>
      <dgm:spPr/>
      <dgm:t>
        <a:bodyPr/>
        <a:lstStyle/>
        <a:p>
          <a:endParaRPr lang="en-US"/>
        </a:p>
      </dgm:t>
    </dgm:pt>
    <dgm:pt modelId="{995097A7-52C6-480B-AFD0-59936C51546D}">
      <dgm:prSet phldrT="[Text]"/>
      <dgm:spPr/>
      <dgm:t>
        <a:bodyPr/>
        <a:lstStyle/>
        <a:p>
          <a:r>
            <a:rPr lang="en-US" dirty="0"/>
            <a:t>Utilize Technology</a:t>
          </a:r>
        </a:p>
      </dgm:t>
    </dgm:pt>
    <dgm:pt modelId="{B6255ED3-D0BC-4D27-92DC-82D92D202312}" type="parTrans" cxnId="{FA539FB5-2115-4A08-9AAB-0F3730241D15}">
      <dgm:prSet/>
      <dgm:spPr/>
      <dgm:t>
        <a:bodyPr/>
        <a:lstStyle/>
        <a:p>
          <a:endParaRPr lang="en-US"/>
        </a:p>
      </dgm:t>
    </dgm:pt>
    <dgm:pt modelId="{71C5E165-4877-4BD4-9874-68DA29FB5658}" type="sibTrans" cxnId="{FA539FB5-2115-4A08-9AAB-0F3730241D15}">
      <dgm:prSet/>
      <dgm:spPr/>
      <dgm:t>
        <a:bodyPr/>
        <a:lstStyle/>
        <a:p>
          <a:endParaRPr lang="en-US"/>
        </a:p>
      </dgm:t>
    </dgm:pt>
    <dgm:pt modelId="{DFE0580C-85D9-4C00-A4ED-35A9D7DF1FD6}" type="pres">
      <dgm:prSet presAssocID="{F9B4AA1D-090A-4A2E-BDF2-B0E72E3A779A}" presName="diagram" presStyleCnt="0">
        <dgm:presLayoutVars>
          <dgm:dir/>
          <dgm:resizeHandles val="exact"/>
        </dgm:presLayoutVars>
      </dgm:prSet>
      <dgm:spPr/>
      <dgm:t>
        <a:bodyPr/>
        <a:lstStyle/>
        <a:p>
          <a:endParaRPr lang="en-US"/>
        </a:p>
      </dgm:t>
    </dgm:pt>
    <dgm:pt modelId="{C7CE6435-D533-4FD4-A4A4-DD0D05A527E4}" type="pres">
      <dgm:prSet presAssocID="{499BAB0D-C198-4B24-AB21-5A17EE15A681}" presName="node" presStyleLbl="node1" presStyleIdx="0" presStyleCnt="4">
        <dgm:presLayoutVars>
          <dgm:bulletEnabled val="1"/>
        </dgm:presLayoutVars>
      </dgm:prSet>
      <dgm:spPr/>
      <dgm:t>
        <a:bodyPr/>
        <a:lstStyle/>
        <a:p>
          <a:endParaRPr lang="en-US"/>
        </a:p>
      </dgm:t>
    </dgm:pt>
    <dgm:pt modelId="{2C2E954A-5221-450D-B8C4-A1A923E23A4A}" type="pres">
      <dgm:prSet presAssocID="{7963BB7A-5E4F-4DF1-9D68-D8FF4DF10BF4}" presName="sibTrans" presStyleCnt="0"/>
      <dgm:spPr/>
    </dgm:pt>
    <dgm:pt modelId="{CBCCA832-ED6A-4C89-A480-027087DAD420}" type="pres">
      <dgm:prSet presAssocID="{CB4199D3-72DD-4AD2-B65B-CD78BD14E3C2}" presName="node" presStyleLbl="node1" presStyleIdx="1" presStyleCnt="4">
        <dgm:presLayoutVars>
          <dgm:bulletEnabled val="1"/>
        </dgm:presLayoutVars>
      </dgm:prSet>
      <dgm:spPr/>
      <dgm:t>
        <a:bodyPr/>
        <a:lstStyle/>
        <a:p>
          <a:endParaRPr lang="en-US"/>
        </a:p>
      </dgm:t>
    </dgm:pt>
    <dgm:pt modelId="{4F5B1446-4453-4D3A-B130-D1E169FD7A11}" type="pres">
      <dgm:prSet presAssocID="{6B34DC88-870D-4FD9-8773-2192E35C1467}" presName="sibTrans" presStyleCnt="0"/>
      <dgm:spPr/>
    </dgm:pt>
    <dgm:pt modelId="{176FD548-1524-4421-BD3D-48CDEE6B4BD3}" type="pres">
      <dgm:prSet presAssocID="{18070C36-8A53-45CE-9FA0-74CB96417D15}" presName="node" presStyleLbl="node1" presStyleIdx="2" presStyleCnt="4">
        <dgm:presLayoutVars>
          <dgm:bulletEnabled val="1"/>
        </dgm:presLayoutVars>
      </dgm:prSet>
      <dgm:spPr/>
      <dgm:t>
        <a:bodyPr/>
        <a:lstStyle/>
        <a:p>
          <a:endParaRPr lang="en-US"/>
        </a:p>
      </dgm:t>
    </dgm:pt>
    <dgm:pt modelId="{B9A7F07A-F4C6-4C0D-B82A-539D77E4D48E}" type="pres">
      <dgm:prSet presAssocID="{EE138A73-3001-4CB6-B282-5885E79D802E}" presName="sibTrans" presStyleCnt="0"/>
      <dgm:spPr/>
    </dgm:pt>
    <dgm:pt modelId="{36EAD15F-8AE3-45D4-8D45-8380DE2949D4}" type="pres">
      <dgm:prSet presAssocID="{995097A7-52C6-480B-AFD0-59936C51546D}" presName="node" presStyleLbl="node1" presStyleIdx="3" presStyleCnt="4">
        <dgm:presLayoutVars>
          <dgm:bulletEnabled val="1"/>
        </dgm:presLayoutVars>
      </dgm:prSet>
      <dgm:spPr/>
      <dgm:t>
        <a:bodyPr/>
        <a:lstStyle/>
        <a:p>
          <a:endParaRPr lang="en-US"/>
        </a:p>
      </dgm:t>
    </dgm:pt>
  </dgm:ptLst>
  <dgm:cxnLst>
    <dgm:cxn modelId="{FA539FB5-2115-4A08-9AAB-0F3730241D15}" srcId="{F9B4AA1D-090A-4A2E-BDF2-B0E72E3A779A}" destId="{995097A7-52C6-480B-AFD0-59936C51546D}" srcOrd="3" destOrd="0" parTransId="{B6255ED3-D0BC-4D27-92DC-82D92D202312}" sibTransId="{71C5E165-4877-4BD4-9874-68DA29FB5658}"/>
    <dgm:cxn modelId="{350FC54F-7BEF-44DB-959C-49BF8F2F9D3F}" type="presOf" srcId="{18070C36-8A53-45CE-9FA0-74CB96417D15}" destId="{176FD548-1524-4421-BD3D-48CDEE6B4BD3}" srcOrd="0" destOrd="0" presId="urn:microsoft.com/office/officeart/2005/8/layout/default"/>
    <dgm:cxn modelId="{7B037465-CDDD-477F-96B8-53014E177CF2}" type="presOf" srcId="{499BAB0D-C198-4B24-AB21-5A17EE15A681}" destId="{C7CE6435-D533-4FD4-A4A4-DD0D05A527E4}" srcOrd="0" destOrd="0" presId="urn:microsoft.com/office/officeart/2005/8/layout/default"/>
    <dgm:cxn modelId="{16723E4B-180F-4630-B383-3138C1CBA13C}" type="presOf" srcId="{995097A7-52C6-480B-AFD0-59936C51546D}" destId="{36EAD15F-8AE3-45D4-8D45-8380DE2949D4}" srcOrd="0" destOrd="0" presId="urn:microsoft.com/office/officeart/2005/8/layout/default"/>
    <dgm:cxn modelId="{919DF610-BF19-4098-A4DA-02B1A499B91D}" type="presOf" srcId="{CB4199D3-72DD-4AD2-B65B-CD78BD14E3C2}" destId="{CBCCA832-ED6A-4C89-A480-027087DAD420}" srcOrd="0" destOrd="0" presId="urn:microsoft.com/office/officeart/2005/8/layout/default"/>
    <dgm:cxn modelId="{82E31822-E3F5-4DF6-B64C-4B4F971F09D8}" srcId="{F9B4AA1D-090A-4A2E-BDF2-B0E72E3A779A}" destId="{18070C36-8A53-45CE-9FA0-74CB96417D15}" srcOrd="2" destOrd="0" parTransId="{850B8F63-62AF-43DE-8D44-4ACF56432877}" sibTransId="{EE138A73-3001-4CB6-B282-5885E79D802E}"/>
    <dgm:cxn modelId="{1396170C-FD30-42FE-82C2-4DB5E5BC5F96}" srcId="{F9B4AA1D-090A-4A2E-BDF2-B0E72E3A779A}" destId="{499BAB0D-C198-4B24-AB21-5A17EE15A681}" srcOrd="0" destOrd="0" parTransId="{059C5605-6B7E-43CB-B496-05897AB53039}" sibTransId="{7963BB7A-5E4F-4DF1-9D68-D8FF4DF10BF4}"/>
    <dgm:cxn modelId="{54862678-C880-465D-9F96-85F37EA56EB4}" srcId="{F9B4AA1D-090A-4A2E-BDF2-B0E72E3A779A}" destId="{CB4199D3-72DD-4AD2-B65B-CD78BD14E3C2}" srcOrd="1" destOrd="0" parTransId="{E3072FC2-DB86-4F1F-A7F6-3DF153D0BEAB}" sibTransId="{6B34DC88-870D-4FD9-8773-2192E35C1467}"/>
    <dgm:cxn modelId="{B5E29B77-88EF-4D74-9354-C24DFD88A320}" type="presOf" srcId="{F9B4AA1D-090A-4A2E-BDF2-B0E72E3A779A}" destId="{DFE0580C-85D9-4C00-A4ED-35A9D7DF1FD6}" srcOrd="0" destOrd="0" presId="urn:microsoft.com/office/officeart/2005/8/layout/default"/>
    <dgm:cxn modelId="{56232303-A693-484C-AE8F-4D00BB13E921}" type="presParOf" srcId="{DFE0580C-85D9-4C00-A4ED-35A9D7DF1FD6}" destId="{C7CE6435-D533-4FD4-A4A4-DD0D05A527E4}" srcOrd="0" destOrd="0" presId="urn:microsoft.com/office/officeart/2005/8/layout/default"/>
    <dgm:cxn modelId="{0A4443B9-F479-4557-96E5-D4693AE1BF1A}" type="presParOf" srcId="{DFE0580C-85D9-4C00-A4ED-35A9D7DF1FD6}" destId="{2C2E954A-5221-450D-B8C4-A1A923E23A4A}" srcOrd="1" destOrd="0" presId="urn:microsoft.com/office/officeart/2005/8/layout/default"/>
    <dgm:cxn modelId="{D6CA6B1C-8D46-46CA-B09C-F94916DFDBDF}" type="presParOf" srcId="{DFE0580C-85D9-4C00-A4ED-35A9D7DF1FD6}" destId="{CBCCA832-ED6A-4C89-A480-027087DAD420}" srcOrd="2" destOrd="0" presId="urn:microsoft.com/office/officeart/2005/8/layout/default"/>
    <dgm:cxn modelId="{D4D0C341-A36D-4C64-9310-BE8E48B4BB9E}" type="presParOf" srcId="{DFE0580C-85D9-4C00-A4ED-35A9D7DF1FD6}" destId="{4F5B1446-4453-4D3A-B130-D1E169FD7A11}" srcOrd="3" destOrd="0" presId="urn:microsoft.com/office/officeart/2005/8/layout/default"/>
    <dgm:cxn modelId="{993F7EA3-1AE6-4EF6-84E4-000F9FA0AB3F}" type="presParOf" srcId="{DFE0580C-85D9-4C00-A4ED-35A9D7DF1FD6}" destId="{176FD548-1524-4421-BD3D-48CDEE6B4BD3}" srcOrd="4" destOrd="0" presId="urn:microsoft.com/office/officeart/2005/8/layout/default"/>
    <dgm:cxn modelId="{D395D6DB-FDD2-40FF-AC0A-EEDED77362F6}" type="presParOf" srcId="{DFE0580C-85D9-4C00-A4ED-35A9D7DF1FD6}" destId="{B9A7F07A-F4C6-4C0D-B82A-539D77E4D48E}" srcOrd="5" destOrd="0" presId="urn:microsoft.com/office/officeart/2005/8/layout/default"/>
    <dgm:cxn modelId="{4FFF3BDE-C8E9-405D-A17C-8290FD82C116}" type="presParOf" srcId="{DFE0580C-85D9-4C00-A4ED-35A9D7DF1FD6}" destId="{36EAD15F-8AE3-45D4-8D45-8380DE2949D4}"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955D83-0E7E-4AAA-8659-92A4CDA1EF58}"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DE10A402-5F3E-4DF9-B0DD-D3BF97E5B1E1}">
      <dgm:prSet phldrT="[Text]"/>
      <dgm:spPr/>
      <dgm:t>
        <a:bodyPr/>
        <a:lstStyle/>
        <a:p>
          <a:r>
            <a:rPr lang="en-US" dirty="0"/>
            <a:t>Engaging in Health Promoting </a:t>
          </a:r>
          <a:r>
            <a:rPr lang="en-US" b="1" dirty="0"/>
            <a:t>Cognitive</a:t>
          </a:r>
          <a:r>
            <a:rPr lang="en-US" dirty="0"/>
            <a:t> Processes</a:t>
          </a:r>
        </a:p>
      </dgm:t>
    </dgm:pt>
    <dgm:pt modelId="{F7EC88E9-55F2-4BBC-8E1A-F40A38660DD9}" type="parTrans" cxnId="{63C39530-9D7C-4069-A81B-91E0582836E7}">
      <dgm:prSet/>
      <dgm:spPr/>
      <dgm:t>
        <a:bodyPr/>
        <a:lstStyle/>
        <a:p>
          <a:endParaRPr lang="en-US"/>
        </a:p>
      </dgm:t>
    </dgm:pt>
    <dgm:pt modelId="{188613DA-33F1-4473-8023-CCC176DADA81}" type="sibTrans" cxnId="{63C39530-9D7C-4069-A81B-91E0582836E7}">
      <dgm:prSet/>
      <dgm:spPr/>
      <dgm:t>
        <a:bodyPr/>
        <a:lstStyle/>
        <a:p>
          <a:endParaRPr lang="en-US"/>
        </a:p>
      </dgm:t>
    </dgm:pt>
    <dgm:pt modelId="{E3B90E90-0900-44E3-9F7B-C224E4CA95C1}">
      <dgm:prSet phldrT="[Text]"/>
      <dgm:spPr/>
      <dgm:t>
        <a:bodyPr/>
        <a:lstStyle/>
        <a:p>
          <a:r>
            <a:rPr lang="en-US" dirty="0"/>
            <a:t>Enacting </a:t>
          </a:r>
          <a:r>
            <a:rPr lang="en-US" b="1" dirty="0"/>
            <a:t>Healthy Behavioural </a:t>
          </a:r>
          <a:r>
            <a:rPr lang="en-US" dirty="0"/>
            <a:t>Practices</a:t>
          </a:r>
        </a:p>
      </dgm:t>
    </dgm:pt>
    <dgm:pt modelId="{A18A68BE-E258-48CE-B691-C61FC0448D62}" type="parTrans" cxnId="{74B86877-AB21-48B0-AAC6-2ACD1634E313}">
      <dgm:prSet/>
      <dgm:spPr/>
      <dgm:t>
        <a:bodyPr/>
        <a:lstStyle/>
        <a:p>
          <a:endParaRPr lang="en-US"/>
        </a:p>
      </dgm:t>
    </dgm:pt>
    <dgm:pt modelId="{2F2DB5C3-7E63-40C8-AEC6-6D12DBE3AD14}" type="sibTrans" cxnId="{74B86877-AB21-48B0-AAC6-2ACD1634E313}">
      <dgm:prSet/>
      <dgm:spPr/>
      <dgm:t>
        <a:bodyPr/>
        <a:lstStyle/>
        <a:p>
          <a:endParaRPr lang="en-US"/>
        </a:p>
      </dgm:t>
    </dgm:pt>
    <dgm:pt modelId="{728DDCC7-6B6F-4099-8BF6-77535CF5F6ED}">
      <dgm:prSet phldrT="[Text]"/>
      <dgm:spPr/>
      <dgm:t>
        <a:bodyPr/>
        <a:lstStyle/>
        <a:p>
          <a:r>
            <a:rPr lang="en-US" dirty="0"/>
            <a:t>Enlisting </a:t>
          </a:r>
          <a:r>
            <a:rPr lang="en-US" b="1" dirty="0"/>
            <a:t>Social Support </a:t>
          </a:r>
          <a:r>
            <a:rPr lang="en-US" dirty="0"/>
            <a:t>from Others</a:t>
          </a:r>
        </a:p>
      </dgm:t>
    </dgm:pt>
    <dgm:pt modelId="{FA5EC28F-04D9-4D2F-BEA5-64A24FE35ED3}" type="parTrans" cxnId="{6368BF6F-9EED-4111-9B77-7C24D1A7C4DE}">
      <dgm:prSet/>
      <dgm:spPr/>
      <dgm:t>
        <a:bodyPr/>
        <a:lstStyle/>
        <a:p>
          <a:endParaRPr lang="en-US"/>
        </a:p>
      </dgm:t>
    </dgm:pt>
    <dgm:pt modelId="{5AAEB7AB-4AD1-4CCA-BA89-5FD06CD06A43}" type="sibTrans" cxnId="{6368BF6F-9EED-4111-9B77-7C24D1A7C4DE}">
      <dgm:prSet/>
      <dgm:spPr/>
      <dgm:t>
        <a:bodyPr/>
        <a:lstStyle/>
        <a:p>
          <a:endParaRPr lang="en-US"/>
        </a:p>
      </dgm:t>
    </dgm:pt>
    <dgm:pt modelId="{E83F68B9-1ACC-4AC7-817F-5D33EEE1CA6A}">
      <dgm:prSet phldrT="[Text]"/>
      <dgm:spPr/>
      <dgm:t>
        <a:bodyPr/>
        <a:lstStyle/>
        <a:p>
          <a:r>
            <a:rPr lang="en-US" b="1" dirty="0"/>
            <a:t>Empowering</a:t>
          </a:r>
          <a:r>
            <a:rPr lang="en-US" dirty="0"/>
            <a:t> Other Young/Gay Bisexual Men</a:t>
          </a:r>
        </a:p>
      </dgm:t>
    </dgm:pt>
    <dgm:pt modelId="{9D56CF41-46A9-411A-BBD9-6860388AAA20}" type="parTrans" cxnId="{08278113-AA6F-47B3-AB24-29B156A4932C}">
      <dgm:prSet/>
      <dgm:spPr/>
      <dgm:t>
        <a:bodyPr/>
        <a:lstStyle/>
        <a:p>
          <a:endParaRPr lang="en-US"/>
        </a:p>
      </dgm:t>
    </dgm:pt>
    <dgm:pt modelId="{CCAB440A-F558-4810-80E9-DC99D92CC930}" type="sibTrans" cxnId="{08278113-AA6F-47B3-AB24-29B156A4932C}">
      <dgm:prSet/>
      <dgm:spPr/>
      <dgm:t>
        <a:bodyPr/>
        <a:lstStyle/>
        <a:p>
          <a:endParaRPr lang="en-US"/>
        </a:p>
      </dgm:t>
    </dgm:pt>
    <dgm:pt modelId="{C43410DD-E2D5-496D-9740-3CE8C38D9368}" type="pres">
      <dgm:prSet presAssocID="{65955D83-0E7E-4AAA-8659-92A4CDA1EF58}" presName="diagram" presStyleCnt="0">
        <dgm:presLayoutVars>
          <dgm:dir/>
          <dgm:resizeHandles val="exact"/>
        </dgm:presLayoutVars>
      </dgm:prSet>
      <dgm:spPr/>
      <dgm:t>
        <a:bodyPr/>
        <a:lstStyle/>
        <a:p>
          <a:endParaRPr lang="en-US"/>
        </a:p>
      </dgm:t>
    </dgm:pt>
    <dgm:pt modelId="{211BC9BB-E097-4CEE-A341-A605FCD0716F}" type="pres">
      <dgm:prSet presAssocID="{DE10A402-5F3E-4DF9-B0DD-D3BF97E5B1E1}" presName="node" presStyleLbl="node1" presStyleIdx="0" presStyleCnt="4">
        <dgm:presLayoutVars>
          <dgm:bulletEnabled val="1"/>
        </dgm:presLayoutVars>
      </dgm:prSet>
      <dgm:spPr/>
      <dgm:t>
        <a:bodyPr/>
        <a:lstStyle/>
        <a:p>
          <a:endParaRPr lang="en-US"/>
        </a:p>
      </dgm:t>
    </dgm:pt>
    <dgm:pt modelId="{BB8EB8A1-E435-482A-8333-E55A85746872}" type="pres">
      <dgm:prSet presAssocID="{188613DA-33F1-4473-8023-CCC176DADA81}" presName="sibTrans" presStyleCnt="0"/>
      <dgm:spPr/>
    </dgm:pt>
    <dgm:pt modelId="{B29865BE-7453-4A7E-ACF1-956527380644}" type="pres">
      <dgm:prSet presAssocID="{E3B90E90-0900-44E3-9F7B-C224E4CA95C1}" presName="node" presStyleLbl="node1" presStyleIdx="1" presStyleCnt="4" custLinFactNeighborY="1120">
        <dgm:presLayoutVars>
          <dgm:bulletEnabled val="1"/>
        </dgm:presLayoutVars>
      </dgm:prSet>
      <dgm:spPr/>
      <dgm:t>
        <a:bodyPr/>
        <a:lstStyle/>
        <a:p>
          <a:endParaRPr lang="en-US"/>
        </a:p>
      </dgm:t>
    </dgm:pt>
    <dgm:pt modelId="{3E928C63-26E7-44C1-BB30-6AAE680C0904}" type="pres">
      <dgm:prSet presAssocID="{2F2DB5C3-7E63-40C8-AEC6-6D12DBE3AD14}" presName="sibTrans" presStyleCnt="0"/>
      <dgm:spPr/>
    </dgm:pt>
    <dgm:pt modelId="{996A2F0D-6B3F-430E-A8BC-1208B76E464E}" type="pres">
      <dgm:prSet presAssocID="{728DDCC7-6B6F-4099-8BF6-77535CF5F6ED}" presName="node" presStyleLbl="node1" presStyleIdx="2" presStyleCnt="4">
        <dgm:presLayoutVars>
          <dgm:bulletEnabled val="1"/>
        </dgm:presLayoutVars>
      </dgm:prSet>
      <dgm:spPr/>
      <dgm:t>
        <a:bodyPr/>
        <a:lstStyle/>
        <a:p>
          <a:endParaRPr lang="en-US"/>
        </a:p>
      </dgm:t>
    </dgm:pt>
    <dgm:pt modelId="{A3B1B7B9-0F30-4F11-A2EE-97174F195CB8}" type="pres">
      <dgm:prSet presAssocID="{5AAEB7AB-4AD1-4CCA-BA89-5FD06CD06A43}" presName="sibTrans" presStyleCnt="0"/>
      <dgm:spPr/>
    </dgm:pt>
    <dgm:pt modelId="{81DBC524-654A-4523-9CF3-791986C749ED}" type="pres">
      <dgm:prSet presAssocID="{E83F68B9-1ACC-4AC7-817F-5D33EEE1CA6A}" presName="node" presStyleLbl="node1" presStyleIdx="3" presStyleCnt="4">
        <dgm:presLayoutVars>
          <dgm:bulletEnabled val="1"/>
        </dgm:presLayoutVars>
      </dgm:prSet>
      <dgm:spPr/>
      <dgm:t>
        <a:bodyPr/>
        <a:lstStyle/>
        <a:p>
          <a:endParaRPr lang="en-US"/>
        </a:p>
      </dgm:t>
    </dgm:pt>
  </dgm:ptLst>
  <dgm:cxnLst>
    <dgm:cxn modelId="{5050D87A-517D-4B3F-B1AF-04249F47C564}" type="presOf" srcId="{65955D83-0E7E-4AAA-8659-92A4CDA1EF58}" destId="{C43410DD-E2D5-496D-9740-3CE8C38D9368}" srcOrd="0" destOrd="0" presId="urn:microsoft.com/office/officeart/2005/8/layout/default"/>
    <dgm:cxn modelId="{63C39530-9D7C-4069-A81B-91E0582836E7}" srcId="{65955D83-0E7E-4AAA-8659-92A4CDA1EF58}" destId="{DE10A402-5F3E-4DF9-B0DD-D3BF97E5B1E1}" srcOrd="0" destOrd="0" parTransId="{F7EC88E9-55F2-4BBC-8E1A-F40A38660DD9}" sibTransId="{188613DA-33F1-4473-8023-CCC176DADA81}"/>
    <dgm:cxn modelId="{5715FA9C-35B6-4665-B45A-A271D8674757}" type="presOf" srcId="{728DDCC7-6B6F-4099-8BF6-77535CF5F6ED}" destId="{996A2F0D-6B3F-430E-A8BC-1208B76E464E}" srcOrd="0" destOrd="0" presId="urn:microsoft.com/office/officeart/2005/8/layout/default"/>
    <dgm:cxn modelId="{F0E2EFD4-74B6-42B7-ABE7-D749D97FCD8F}" type="presOf" srcId="{E3B90E90-0900-44E3-9F7B-C224E4CA95C1}" destId="{B29865BE-7453-4A7E-ACF1-956527380644}" srcOrd="0" destOrd="0" presId="urn:microsoft.com/office/officeart/2005/8/layout/default"/>
    <dgm:cxn modelId="{08278113-AA6F-47B3-AB24-29B156A4932C}" srcId="{65955D83-0E7E-4AAA-8659-92A4CDA1EF58}" destId="{E83F68B9-1ACC-4AC7-817F-5D33EEE1CA6A}" srcOrd="3" destOrd="0" parTransId="{9D56CF41-46A9-411A-BBD9-6860388AAA20}" sibTransId="{CCAB440A-F558-4810-80E9-DC99D92CC930}"/>
    <dgm:cxn modelId="{07857028-0DBB-402E-A65C-6CA5867B2A64}" type="presOf" srcId="{E83F68B9-1ACC-4AC7-817F-5D33EEE1CA6A}" destId="{81DBC524-654A-4523-9CF3-791986C749ED}" srcOrd="0" destOrd="0" presId="urn:microsoft.com/office/officeart/2005/8/layout/default"/>
    <dgm:cxn modelId="{2997929F-D638-447C-937D-062F9A393372}" type="presOf" srcId="{DE10A402-5F3E-4DF9-B0DD-D3BF97E5B1E1}" destId="{211BC9BB-E097-4CEE-A341-A605FCD0716F}" srcOrd="0" destOrd="0" presId="urn:microsoft.com/office/officeart/2005/8/layout/default"/>
    <dgm:cxn modelId="{74B86877-AB21-48B0-AAC6-2ACD1634E313}" srcId="{65955D83-0E7E-4AAA-8659-92A4CDA1EF58}" destId="{E3B90E90-0900-44E3-9F7B-C224E4CA95C1}" srcOrd="1" destOrd="0" parTransId="{A18A68BE-E258-48CE-B691-C61FC0448D62}" sibTransId="{2F2DB5C3-7E63-40C8-AEC6-6D12DBE3AD14}"/>
    <dgm:cxn modelId="{6368BF6F-9EED-4111-9B77-7C24D1A7C4DE}" srcId="{65955D83-0E7E-4AAA-8659-92A4CDA1EF58}" destId="{728DDCC7-6B6F-4099-8BF6-77535CF5F6ED}" srcOrd="2" destOrd="0" parTransId="{FA5EC28F-04D9-4D2F-BEA5-64A24FE35ED3}" sibTransId="{5AAEB7AB-4AD1-4CCA-BA89-5FD06CD06A43}"/>
    <dgm:cxn modelId="{D28FD60E-D66B-4175-B632-89047442952C}" type="presParOf" srcId="{C43410DD-E2D5-496D-9740-3CE8C38D9368}" destId="{211BC9BB-E097-4CEE-A341-A605FCD0716F}" srcOrd="0" destOrd="0" presId="urn:microsoft.com/office/officeart/2005/8/layout/default"/>
    <dgm:cxn modelId="{3948AE7C-D09D-479A-8ACB-6EA63DDDFA77}" type="presParOf" srcId="{C43410DD-E2D5-496D-9740-3CE8C38D9368}" destId="{BB8EB8A1-E435-482A-8333-E55A85746872}" srcOrd="1" destOrd="0" presId="urn:microsoft.com/office/officeart/2005/8/layout/default"/>
    <dgm:cxn modelId="{0A98A7EF-D076-4CF5-8075-CD4F33E5EF1A}" type="presParOf" srcId="{C43410DD-E2D5-496D-9740-3CE8C38D9368}" destId="{B29865BE-7453-4A7E-ACF1-956527380644}" srcOrd="2" destOrd="0" presId="urn:microsoft.com/office/officeart/2005/8/layout/default"/>
    <dgm:cxn modelId="{3C27B870-4C7A-4129-B524-7CCFB5494FF0}" type="presParOf" srcId="{C43410DD-E2D5-496D-9740-3CE8C38D9368}" destId="{3E928C63-26E7-44C1-BB30-6AAE680C0904}" srcOrd="3" destOrd="0" presId="urn:microsoft.com/office/officeart/2005/8/layout/default"/>
    <dgm:cxn modelId="{8AC18E66-CD97-4634-A1C1-FD9E6DABA41D}" type="presParOf" srcId="{C43410DD-E2D5-496D-9740-3CE8C38D9368}" destId="{996A2F0D-6B3F-430E-A8BC-1208B76E464E}" srcOrd="4" destOrd="0" presId="urn:microsoft.com/office/officeart/2005/8/layout/default"/>
    <dgm:cxn modelId="{5D617E27-A060-4F0C-850E-E771B5142DF7}" type="presParOf" srcId="{C43410DD-E2D5-496D-9740-3CE8C38D9368}" destId="{A3B1B7B9-0F30-4F11-A2EE-97174F195CB8}" srcOrd="5" destOrd="0" presId="urn:microsoft.com/office/officeart/2005/8/layout/default"/>
    <dgm:cxn modelId="{245324F1-A4CF-4E08-92F3-58A999C73BBA}" type="presParOf" srcId="{C43410DD-E2D5-496D-9740-3CE8C38D9368}" destId="{81DBC524-654A-4523-9CF3-791986C749E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E6435-D533-4FD4-A4A4-DD0D05A527E4}">
      <dsp:nvSpPr>
        <dsp:cNvPr id="0" name=""/>
        <dsp:cNvSpPr/>
      </dsp:nvSpPr>
      <dsp:spPr>
        <a:xfrm>
          <a:off x="203161" y="532"/>
          <a:ext cx="3103191" cy="186191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a:t>Utilize Peers</a:t>
          </a:r>
        </a:p>
      </dsp:txBody>
      <dsp:txXfrm>
        <a:off x="203161" y="532"/>
        <a:ext cx="3103191" cy="1861914"/>
      </dsp:txXfrm>
    </dsp:sp>
    <dsp:sp modelId="{CBCCA832-ED6A-4C89-A480-027087DAD420}">
      <dsp:nvSpPr>
        <dsp:cNvPr id="0" name=""/>
        <dsp:cNvSpPr/>
      </dsp:nvSpPr>
      <dsp:spPr>
        <a:xfrm>
          <a:off x="3616671" y="532"/>
          <a:ext cx="3103191" cy="1861914"/>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a:t>Holistic Care</a:t>
          </a:r>
        </a:p>
      </dsp:txBody>
      <dsp:txXfrm>
        <a:off x="3616671" y="532"/>
        <a:ext cx="3103191" cy="1861914"/>
      </dsp:txXfrm>
    </dsp:sp>
    <dsp:sp modelId="{176FD548-1524-4421-BD3D-48CDEE6B4BD3}">
      <dsp:nvSpPr>
        <dsp:cNvPr id="0" name=""/>
        <dsp:cNvSpPr/>
      </dsp:nvSpPr>
      <dsp:spPr>
        <a:xfrm>
          <a:off x="203161" y="2172766"/>
          <a:ext cx="3103191" cy="1861914"/>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a:t>Make Services Fun</a:t>
          </a:r>
        </a:p>
      </dsp:txBody>
      <dsp:txXfrm>
        <a:off x="203161" y="2172766"/>
        <a:ext cx="3103191" cy="1861914"/>
      </dsp:txXfrm>
    </dsp:sp>
    <dsp:sp modelId="{36EAD15F-8AE3-45D4-8D45-8380DE2949D4}">
      <dsp:nvSpPr>
        <dsp:cNvPr id="0" name=""/>
        <dsp:cNvSpPr/>
      </dsp:nvSpPr>
      <dsp:spPr>
        <a:xfrm>
          <a:off x="3616671" y="2172766"/>
          <a:ext cx="3103191" cy="1861914"/>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a:t>Utilize Technology</a:t>
          </a:r>
        </a:p>
      </dsp:txBody>
      <dsp:txXfrm>
        <a:off x="3616671" y="2172766"/>
        <a:ext cx="3103191" cy="18619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BC9BB-E097-4CEE-A341-A605FCD0716F}">
      <dsp:nvSpPr>
        <dsp:cNvPr id="0" name=""/>
        <dsp:cNvSpPr/>
      </dsp:nvSpPr>
      <dsp:spPr>
        <a:xfrm>
          <a:off x="711" y="458132"/>
          <a:ext cx="2776690" cy="166601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Engaging in Health Promoting </a:t>
          </a:r>
          <a:r>
            <a:rPr lang="en-US" sz="2600" b="1" kern="1200" dirty="0"/>
            <a:t>Cognitive</a:t>
          </a:r>
          <a:r>
            <a:rPr lang="en-US" sz="2600" kern="1200" dirty="0"/>
            <a:t> Processes</a:t>
          </a:r>
        </a:p>
      </dsp:txBody>
      <dsp:txXfrm>
        <a:off x="711" y="458132"/>
        <a:ext cx="2776690" cy="1666014"/>
      </dsp:txXfrm>
    </dsp:sp>
    <dsp:sp modelId="{B29865BE-7453-4A7E-ACF1-956527380644}">
      <dsp:nvSpPr>
        <dsp:cNvPr id="0" name=""/>
        <dsp:cNvSpPr/>
      </dsp:nvSpPr>
      <dsp:spPr>
        <a:xfrm>
          <a:off x="3055072" y="476791"/>
          <a:ext cx="2776690" cy="1666014"/>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Enacting </a:t>
          </a:r>
          <a:r>
            <a:rPr lang="en-US" sz="2600" b="1" kern="1200" dirty="0"/>
            <a:t>Healthy Behavioural </a:t>
          </a:r>
          <a:r>
            <a:rPr lang="en-US" sz="2600" kern="1200" dirty="0"/>
            <a:t>Practices</a:t>
          </a:r>
        </a:p>
      </dsp:txBody>
      <dsp:txXfrm>
        <a:off x="3055072" y="476791"/>
        <a:ext cx="2776690" cy="1666014"/>
      </dsp:txXfrm>
    </dsp:sp>
    <dsp:sp modelId="{996A2F0D-6B3F-430E-A8BC-1208B76E464E}">
      <dsp:nvSpPr>
        <dsp:cNvPr id="0" name=""/>
        <dsp:cNvSpPr/>
      </dsp:nvSpPr>
      <dsp:spPr>
        <a:xfrm>
          <a:off x="711" y="2401816"/>
          <a:ext cx="2776690" cy="1666014"/>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Enlisting </a:t>
          </a:r>
          <a:r>
            <a:rPr lang="en-US" sz="2600" b="1" kern="1200" dirty="0"/>
            <a:t>Social Support </a:t>
          </a:r>
          <a:r>
            <a:rPr lang="en-US" sz="2600" kern="1200" dirty="0"/>
            <a:t>from Others</a:t>
          </a:r>
        </a:p>
      </dsp:txBody>
      <dsp:txXfrm>
        <a:off x="711" y="2401816"/>
        <a:ext cx="2776690" cy="1666014"/>
      </dsp:txXfrm>
    </dsp:sp>
    <dsp:sp modelId="{81DBC524-654A-4523-9CF3-791986C749ED}">
      <dsp:nvSpPr>
        <dsp:cNvPr id="0" name=""/>
        <dsp:cNvSpPr/>
      </dsp:nvSpPr>
      <dsp:spPr>
        <a:xfrm>
          <a:off x="3055072" y="2401816"/>
          <a:ext cx="2776690" cy="1666014"/>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a:t>Empowering</a:t>
          </a:r>
          <a:r>
            <a:rPr lang="en-US" sz="2600" kern="1200" dirty="0"/>
            <a:t> Other Young/Gay Bisexual Men</a:t>
          </a:r>
        </a:p>
      </dsp:txBody>
      <dsp:txXfrm>
        <a:off x="3055072" y="2401816"/>
        <a:ext cx="2776690" cy="166601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A625521-94A0-460B-B873-2E433DA52D80}" type="datetimeFigureOut">
              <a:rPr lang="en-GB" smtClean="0"/>
              <a:t>24/07/2019</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DFDDCCF-4F6E-433A-B627-E700498FE5DF}" type="slidenum">
              <a:rPr lang="en-GB" smtClean="0"/>
              <a:t>‹#›</a:t>
            </a:fld>
            <a:endParaRPr lang="en-GB"/>
          </a:p>
        </p:txBody>
      </p:sp>
    </p:spTree>
    <p:extLst>
      <p:ext uri="{BB962C8B-B14F-4D97-AF65-F5344CB8AC3E}">
        <p14:creationId xmlns:p14="http://schemas.microsoft.com/office/powerpoint/2010/main" val="1426996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th-TH"/>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A5DF911-6B32-4EDD-B858-818B0C005F5C}" type="datetimeFigureOut">
              <a:rPr lang="th-TH" smtClean="0"/>
              <a:t>24/07/62</a:t>
            </a:fld>
            <a:endParaRPr lang="th-TH"/>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th-TH"/>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th-TH"/>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DF0B1B57-253A-4E65-9011-CD84417528FA}" type="slidenum">
              <a:rPr lang="th-TH" smtClean="0"/>
              <a:t>‹#›</a:t>
            </a:fld>
            <a:endParaRPr lang="th-TH"/>
          </a:p>
        </p:txBody>
      </p:sp>
    </p:spTree>
    <p:extLst>
      <p:ext uri="{BB962C8B-B14F-4D97-AF65-F5344CB8AC3E}">
        <p14:creationId xmlns:p14="http://schemas.microsoft.com/office/powerpoint/2010/main" val="3812909715"/>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roiconference.org/sites/default/files/posters-2019/1430_Siegler_0955.pdf"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www.croiconference.org/sites/default/files/posters-2019/1430_Serota_0963.pdf" TargetMode="External"/><Relationship Id="rId4" Type="http://schemas.openxmlformats.org/officeDocument/2006/relationships/hyperlink" Target="http://www.croiconference.org/sites/default/files/posters-2019/1430_Mustanski_0988.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i="1" kern="1200" dirty="0">
                <a:solidFill>
                  <a:schemeClr val="tx1"/>
                </a:solidFill>
                <a:effectLst/>
                <a:latin typeface="+mn-lt"/>
                <a:ea typeface="+mn-ea"/>
                <a:cs typeface="+mn-cs"/>
              </a:rPr>
              <a:t>While young people’s uptake of HIV testing and prevention programmes remains low, young people from key populations (</a:t>
            </a:r>
            <a:r>
              <a:rPr lang="en-GB" sz="1800" b="1" i="1" u="sng" kern="1200" dirty="0">
                <a:solidFill>
                  <a:schemeClr val="tx1"/>
                </a:solidFill>
                <a:effectLst/>
                <a:latin typeface="+mn-lt"/>
                <a:ea typeface="+mn-ea"/>
                <a:cs typeface="+mn-cs"/>
              </a:rPr>
              <a:t>men who have sex with men, sex workers</a:t>
            </a:r>
            <a:r>
              <a:rPr lang="en-GB" sz="1800" i="1" kern="1200" dirty="0">
                <a:solidFill>
                  <a:schemeClr val="tx1"/>
                </a:solidFill>
                <a:effectLst/>
                <a:latin typeface="+mn-lt"/>
                <a:ea typeface="+mn-ea"/>
                <a:cs typeface="+mn-cs"/>
              </a:rPr>
              <a:t>, </a:t>
            </a:r>
            <a:r>
              <a:rPr lang="en-GB" sz="1800" b="1" i="1" u="sng" kern="1200" dirty="0">
                <a:solidFill>
                  <a:schemeClr val="tx1"/>
                </a:solidFill>
                <a:effectLst/>
                <a:latin typeface="+mn-lt"/>
                <a:ea typeface="+mn-ea"/>
                <a:cs typeface="+mn-cs"/>
              </a:rPr>
              <a:t>transgender people</a:t>
            </a:r>
            <a:r>
              <a:rPr lang="en-GB" sz="1800" i="1" kern="1200" dirty="0">
                <a:solidFill>
                  <a:schemeClr val="tx1"/>
                </a:solidFill>
                <a:effectLst/>
                <a:latin typeface="+mn-lt"/>
                <a:ea typeface="+mn-ea"/>
                <a:cs typeface="+mn-cs"/>
              </a:rPr>
              <a:t>, people who inject drugs) face additional barriers. Due to </a:t>
            </a:r>
            <a:r>
              <a:rPr lang="en-GB" sz="1800" b="1" i="1" kern="1200" dirty="0">
                <a:solidFill>
                  <a:schemeClr val="tx1"/>
                </a:solidFill>
                <a:effectLst/>
                <a:latin typeface="+mn-lt"/>
                <a:ea typeface="+mn-ea"/>
                <a:cs typeface="+mn-cs"/>
              </a:rPr>
              <a:t>stigma</a:t>
            </a:r>
            <a:r>
              <a:rPr lang="en-GB" sz="1800" i="1" kern="1200" dirty="0">
                <a:solidFill>
                  <a:schemeClr val="tx1"/>
                </a:solidFill>
                <a:effectLst/>
                <a:latin typeface="+mn-lt"/>
                <a:ea typeface="+mn-ea"/>
                <a:cs typeface="+mn-cs"/>
              </a:rPr>
              <a:t> and </a:t>
            </a:r>
            <a:r>
              <a:rPr lang="en-GB" sz="1800" b="1" i="1" kern="1200" dirty="0">
                <a:solidFill>
                  <a:schemeClr val="tx1"/>
                </a:solidFill>
                <a:effectLst/>
                <a:latin typeface="+mn-lt"/>
                <a:ea typeface="+mn-ea"/>
                <a:cs typeface="+mn-cs"/>
              </a:rPr>
              <a:t>lack of youth-friendly services</a:t>
            </a:r>
            <a:r>
              <a:rPr lang="en-GB" sz="1800" i="1" kern="1200" dirty="0">
                <a:solidFill>
                  <a:schemeClr val="tx1"/>
                </a:solidFill>
                <a:effectLst/>
                <a:latin typeface="+mn-lt"/>
                <a:ea typeface="+mn-ea"/>
                <a:cs typeface="+mn-cs"/>
              </a:rPr>
              <a:t>, </a:t>
            </a:r>
            <a:r>
              <a:rPr lang="en-GB" sz="1800" b="1" i="1" kern="1200" dirty="0">
                <a:solidFill>
                  <a:schemeClr val="tx1"/>
                </a:solidFill>
                <a:effectLst/>
                <a:latin typeface="+mn-lt"/>
                <a:ea typeface="+mn-ea"/>
                <a:cs typeface="+mn-cs"/>
              </a:rPr>
              <a:t>reaching</a:t>
            </a:r>
            <a:r>
              <a:rPr lang="en-GB" sz="1800" i="1" kern="1200" dirty="0">
                <a:solidFill>
                  <a:schemeClr val="tx1"/>
                </a:solidFill>
                <a:effectLst/>
                <a:latin typeface="+mn-lt"/>
                <a:ea typeface="+mn-ea"/>
                <a:cs typeface="+mn-cs"/>
              </a:rPr>
              <a:t> them with </a:t>
            </a:r>
            <a:r>
              <a:rPr lang="en-GB" sz="1800" b="1" i="1" kern="1200" dirty="0">
                <a:solidFill>
                  <a:schemeClr val="tx1"/>
                </a:solidFill>
                <a:effectLst/>
                <a:latin typeface="+mn-lt"/>
                <a:ea typeface="+mn-ea"/>
                <a:cs typeface="+mn-cs"/>
              </a:rPr>
              <a:t>HIV prevention </a:t>
            </a:r>
            <a:r>
              <a:rPr lang="en-GB" sz="1800" i="1" kern="1200" dirty="0">
                <a:solidFill>
                  <a:schemeClr val="tx1"/>
                </a:solidFill>
                <a:effectLst/>
                <a:latin typeface="+mn-lt"/>
                <a:ea typeface="+mn-ea"/>
                <a:cs typeface="+mn-cs"/>
              </a:rPr>
              <a:t>and </a:t>
            </a:r>
            <a:r>
              <a:rPr lang="en-GB" sz="1800" b="1" i="1" kern="1200" dirty="0">
                <a:solidFill>
                  <a:schemeClr val="tx1"/>
                </a:solidFill>
                <a:effectLst/>
                <a:latin typeface="+mn-lt"/>
                <a:ea typeface="+mn-ea"/>
                <a:cs typeface="+mn-cs"/>
              </a:rPr>
              <a:t>testing</a:t>
            </a:r>
            <a:r>
              <a:rPr lang="en-GB" sz="1800" i="1" kern="1200" dirty="0">
                <a:solidFill>
                  <a:schemeClr val="tx1"/>
                </a:solidFill>
                <a:effectLst/>
                <a:latin typeface="+mn-lt"/>
                <a:ea typeface="+mn-ea"/>
                <a:cs typeface="+mn-cs"/>
              </a:rPr>
              <a:t> </a:t>
            </a:r>
            <a:r>
              <a:rPr lang="en-GB" sz="1800" b="1" i="1" kern="1200" dirty="0">
                <a:solidFill>
                  <a:schemeClr val="tx1"/>
                </a:solidFill>
                <a:effectLst/>
                <a:latin typeface="+mn-lt"/>
                <a:ea typeface="+mn-ea"/>
                <a:cs typeface="+mn-cs"/>
              </a:rPr>
              <a:t>services</a:t>
            </a:r>
            <a:r>
              <a:rPr lang="en-GB" sz="1800" i="1" kern="1200" dirty="0">
                <a:solidFill>
                  <a:schemeClr val="tx1"/>
                </a:solidFill>
                <a:effectLst/>
                <a:latin typeface="+mn-lt"/>
                <a:ea typeface="+mn-ea"/>
                <a:cs typeface="+mn-cs"/>
              </a:rPr>
              <a:t> is a pervasive challenge. To </a:t>
            </a:r>
            <a:r>
              <a:rPr lang="en-GB" sz="1800" b="1" i="1" kern="1200" dirty="0">
                <a:solidFill>
                  <a:schemeClr val="tx1"/>
                </a:solidFill>
                <a:effectLst/>
                <a:latin typeface="+mn-lt"/>
                <a:ea typeface="+mn-ea"/>
                <a:cs typeface="+mn-cs"/>
              </a:rPr>
              <a:t>prevent new HIV infections </a:t>
            </a:r>
            <a:r>
              <a:rPr lang="en-GB" sz="1800" i="1" kern="1200" dirty="0">
                <a:solidFill>
                  <a:schemeClr val="tx1"/>
                </a:solidFill>
                <a:effectLst/>
                <a:latin typeface="+mn-lt"/>
                <a:ea typeface="+mn-ea"/>
                <a:cs typeface="+mn-cs"/>
              </a:rPr>
              <a:t>and increase the number of these young people who </a:t>
            </a:r>
            <a:r>
              <a:rPr lang="en-GB" sz="1800" b="1" i="1" kern="1200" dirty="0">
                <a:solidFill>
                  <a:schemeClr val="tx1"/>
                </a:solidFill>
                <a:effectLst/>
                <a:latin typeface="+mn-lt"/>
                <a:ea typeface="+mn-ea"/>
                <a:cs typeface="+mn-cs"/>
              </a:rPr>
              <a:t>know their status</a:t>
            </a:r>
            <a:r>
              <a:rPr lang="en-GB" sz="1800" i="1" kern="1200" dirty="0">
                <a:solidFill>
                  <a:schemeClr val="tx1"/>
                </a:solidFill>
                <a:effectLst/>
                <a:latin typeface="+mn-lt"/>
                <a:ea typeface="+mn-ea"/>
                <a:cs typeface="+mn-cs"/>
              </a:rPr>
              <a:t>, </a:t>
            </a:r>
            <a:r>
              <a:rPr lang="en-GB" sz="1800" b="1" i="1" kern="1200" dirty="0">
                <a:solidFill>
                  <a:schemeClr val="tx1"/>
                </a:solidFill>
                <a:effectLst/>
                <a:latin typeface="+mn-lt"/>
                <a:ea typeface="+mn-ea"/>
                <a:cs typeface="+mn-cs"/>
              </a:rPr>
              <a:t>innovative approaches</a:t>
            </a:r>
            <a:r>
              <a:rPr lang="en-GB" sz="1800" i="1" kern="1200" dirty="0">
                <a:solidFill>
                  <a:schemeClr val="tx1"/>
                </a:solidFill>
                <a:effectLst/>
                <a:latin typeface="+mn-lt"/>
                <a:ea typeface="+mn-ea"/>
                <a:cs typeface="+mn-cs"/>
              </a:rPr>
              <a:t>, including </a:t>
            </a:r>
            <a:r>
              <a:rPr lang="en-GB" sz="1800" b="1" i="1" kern="1200" dirty="0">
                <a:solidFill>
                  <a:schemeClr val="tx1"/>
                </a:solidFill>
                <a:effectLst/>
                <a:latin typeface="+mn-lt"/>
                <a:ea typeface="+mn-ea"/>
                <a:cs typeface="+mn-cs"/>
              </a:rPr>
              <a:t>social media </a:t>
            </a:r>
            <a:r>
              <a:rPr lang="en-GB" sz="1800" i="1" kern="1200" dirty="0">
                <a:solidFill>
                  <a:schemeClr val="tx1"/>
                </a:solidFill>
                <a:effectLst/>
                <a:latin typeface="+mn-lt"/>
                <a:ea typeface="+mn-ea"/>
                <a:cs typeface="+mn-cs"/>
              </a:rPr>
              <a:t>and </a:t>
            </a:r>
            <a:r>
              <a:rPr lang="en-GB" sz="1800" b="1" i="1" kern="1200" dirty="0">
                <a:solidFill>
                  <a:schemeClr val="tx1"/>
                </a:solidFill>
                <a:effectLst/>
                <a:latin typeface="+mn-lt"/>
                <a:ea typeface="+mn-ea"/>
                <a:cs typeface="+mn-cs"/>
              </a:rPr>
              <a:t>mobile apps</a:t>
            </a:r>
            <a:r>
              <a:rPr lang="en-GB" sz="1800" i="1" kern="1200" dirty="0">
                <a:solidFill>
                  <a:schemeClr val="tx1"/>
                </a:solidFill>
                <a:effectLst/>
                <a:latin typeface="+mn-lt"/>
                <a:ea typeface="+mn-ea"/>
                <a:cs typeface="+mn-cs"/>
              </a:rPr>
              <a:t>, are being utilized to </a:t>
            </a:r>
            <a:r>
              <a:rPr lang="en-GB" sz="1800" b="1" i="1" kern="1200" dirty="0">
                <a:solidFill>
                  <a:schemeClr val="tx1"/>
                </a:solidFill>
                <a:effectLst/>
                <a:latin typeface="+mn-lt"/>
                <a:ea typeface="+mn-ea"/>
                <a:cs typeface="+mn-cs"/>
              </a:rPr>
              <a:t>scale up access </a:t>
            </a:r>
            <a:r>
              <a:rPr lang="en-GB" sz="1800" i="1" kern="1200" dirty="0">
                <a:solidFill>
                  <a:schemeClr val="tx1"/>
                </a:solidFill>
                <a:effectLst/>
                <a:latin typeface="+mn-lt"/>
                <a:ea typeface="+mn-ea"/>
                <a:cs typeface="+mn-cs"/>
              </a:rPr>
              <a:t>to </a:t>
            </a:r>
            <a:r>
              <a:rPr lang="en-GB" sz="1800" b="1" i="1" kern="1200" dirty="0">
                <a:solidFill>
                  <a:schemeClr val="tx1"/>
                </a:solidFill>
                <a:effectLst/>
                <a:latin typeface="+mn-lt"/>
                <a:ea typeface="+mn-ea"/>
                <a:cs typeface="+mn-cs"/>
              </a:rPr>
              <a:t>HIV prevention </a:t>
            </a:r>
            <a:r>
              <a:rPr lang="en-GB" sz="1800" i="1" kern="1200" dirty="0">
                <a:solidFill>
                  <a:schemeClr val="tx1"/>
                </a:solidFill>
                <a:effectLst/>
                <a:latin typeface="+mn-lt"/>
                <a:ea typeface="+mn-ea"/>
                <a:cs typeface="+mn-cs"/>
              </a:rPr>
              <a:t>and </a:t>
            </a:r>
            <a:r>
              <a:rPr lang="en-GB" sz="1800" i="1" kern="1200" dirty="0" err="1">
                <a:solidFill>
                  <a:schemeClr val="tx1"/>
                </a:solidFill>
                <a:effectLst/>
                <a:latin typeface="+mn-lt"/>
                <a:ea typeface="+mn-ea"/>
                <a:cs typeface="+mn-cs"/>
              </a:rPr>
              <a:t>PrEP</a:t>
            </a:r>
            <a:r>
              <a:rPr lang="en-GB" sz="1800" i="1" kern="1200" dirty="0">
                <a:solidFill>
                  <a:schemeClr val="tx1"/>
                </a:solidFill>
                <a:effectLst/>
                <a:latin typeface="+mn-lt"/>
                <a:ea typeface="+mn-ea"/>
                <a:cs typeface="+mn-cs"/>
              </a:rPr>
              <a:t> and </a:t>
            </a:r>
            <a:r>
              <a:rPr lang="en-GB" sz="1800" b="1" i="1" kern="1200" dirty="0">
                <a:solidFill>
                  <a:schemeClr val="tx1"/>
                </a:solidFill>
                <a:effectLst/>
                <a:latin typeface="+mn-lt"/>
                <a:ea typeface="+mn-ea"/>
                <a:cs typeface="+mn-cs"/>
              </a:rPr>
              <a:t>increase testing rates</a:t>
            </a:r>
            <a:r>
              <a:rPr lang="en-GB" sz="1800" i="1" kern="1200" dirty="0">
                <a:solidFill>
                  <a:schemeClr val="tx1"/>
                </a:solidFill>
                <a:effectLst/>
                <a:latin typeface="+mn-lt"/>
                <a:ea typeface="+mn-ea"/>
                <a:cs typeface="+mn-cs"/>
              </a:rPr>
              <a:t>. The objective of the session is to </a:t>
            </a:r>
            <a:r>
              <a:rPr lang="en-GB" sz="1800" b="1" i="1" kern="1200" dirty="0">
                <a:solidFill>
                  <a:schemeClr val="tx1"/>
                </a:solidFill>
                <a:effectLst/>
                <a:latin typeface="+mn-lt"/>
                <a:ea typeface="+mn-ea"/>
                <a:cs typeface="+mn-cs"/>
              </a:rPr>
              <a:t>share best-practice examples of young key population-friendly prevention and testing programmes, sensitize service providers to young key population’s specific needs, and discuss ways to foster their engagement in research and programming.</a:t>
            </a:r>
            <a:endParaRPr lang="en-US" sz="1800" b="1" kern="1200" dirty="0">
              <a:solidFill>
                <a:schemeClr val="tx1"/>
              </a:solidFill>
              <a:effectLst/>
              <a:latin typeface="+mn-lt"/>
              <a:ea typeface="+mn-ea"/>
              <a:cs typeface="+mn-cs"/>
            </a:endParaRPr>
          </a:p>
          <a:p>
            <a:endParaRPr lang="en-US" dirty="0"/>
          </a:p>
          <a:p>
            <a:r>
              <a:rPr lang="en-US" dirty="0"/>
              <a:t>10 </a:t>
            </a:r>
            <a:r>
              <a:rPr lang="en-US" dirty="0" smtClean="0"/>
              <a:t>minutes</a:t>
            </a:r>
          </a:p>
          <a:p>
            <a:endParaRPr lang="en-US" dirty="0" smtClean="0"/>
          </a:p>
          <a:p>
            <a:r>
              <a:rPr lang="en-US" dirty="0" smtClean="0"/>
              <a:t>Buenos</a:t>
            </a:r>
            <a:r>
              <a:rPr lang="en-US" baseline="0" dirty="0" smtClean="0"/>
              <a:t> </a:t>
            </a:r>
            <a:r>
              <a:rPr lang="en-US" baseline="0" dirty="0" err="1" smtClean="0"/>
              <a:t>Tardes</a:t>
            </a:r>
            <a:r>
              <a:rPr lang="en-US" baseline="0" dirty="0" smtClean="0"/>
              <a:t>, thank you for having me at this session, I will be speaking about engaging young </a:t>
            </a:r>
            <a:r>
              <a:rPr lang="en-US" baseline="0" dirty="0" err="1" smtClean="0"/>
              <a:t>msm</a:t>
            </a:r>
            <a:r>
              <a:rPr lang="en-US" baseline="0" dirty="0" smtClean="0"/>
              <a:t> and young </a:t>
            </a:r>
            <a:r>
              <a:rPr lang="en-US" baseline="0" dirty="0" err="1" smtClean="0"/>
              <a:t>tgw</a:t>
            </a:r>
            <a:r>
              <a:rPr lang="en-US" baseline="0" dirty="0" smtClean="0"/>
              <a:t> in HIV prevention services.</a:t>
            </a:r>
            <a:endParaRPr lang="th-TH" dirty="0"/>
          </a:p>
        </p:txBody>
      </p:sp>
      <p:sp>
        <p:nvSpPr>
          <p:cNvPr id="4" name="Slide Number Placeholder 3"/>
          <p:cNvSpPr>
            <a:spLocks noGrp="1"/>
          </p:cNvSpPr>
          <p:nvPr>
            <p:ph type="sldNum" sz="quarter" idx="10"/>
          </p:nvPr>
        </p:nvSpPr>
        <p:spPr/>
        <p:txBody>
          <a:bodyPr/>
          <a:lstStyle/>
          <a:p>
            <a:fld id="{11AC1EA4-A86C-4FF4-B2BE-A7AD7F05BBA3}" type="slidenum">
              <a:rPr lang="th-TH" smtClean="0"/>
              <a:t>2</a:t>
            </a:fld>
            <a:endParaRPr lang="th-TH"/>
          </a:p>
        </p:txBody>
      </p:sp>
    </p:spTree>
    <p:extLst>
      <p:ext uri="{BB962C8B-B14F-4D97-AF65-F5344CB8AC3E}">
        <p14:creationId xmlns:p14="http://schemas.microsoft.com/office/powerpoint/2010/main" val="186637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a:t>
            </a:r>
            <a:r>
              <a:rPr lang="en-US" baseline="0" dirty="0" smtClean="0"/>
              <a:t>CONTEXT—</a:t>
            </a:r>
          </a:p>
          <a:p>
            <a:endParaRPr lang="en-US" baseline="0" dirty="0" smtClean="0"/>
          </a:p>
          <a:p>
            <a:r>
              <a:rPr lang="en-US" baseline="0" dirty="0" smtClean="0"/>
              <a:t>ADOLESCENTS &lt;20YRS </a:t>
            </a:r>
            <a:r>
              <a:rPr lang="en-US" baseline="0" dirty="0" smtClean="0"/>
              <a:t>MAKING </a:t>
            </a:r>
            <a:r>
              <a:rPr lang="en-US" baseline="0" dirty="0" smtClean="0"/>
              <a:t>UP A VERY SMALL PERCENTAGE OF ALL </a:t>
            </a:r>
            <a:r>
              <a:rPr lang="en-US" baseline="0" dirty="0" smtClean="0"/>
              <a:t>TESTED</a:t>
            </a:r>
          </a:p>
          <a:p>
            <a:endParaRPr lang="en-US" baseline="0" dirty="0" smtClean="0"/>
          </a:p>
          <a:p>
            <a:r>
              <a:rPr lang="en-US" baseline="0" dirty="0" smtClean="0"/>
              <a:t>And when we look at those who access </a:t>
            </a:r>
            <a:r>
              <a:rPr lang="en-US" baseline="0" dirty="0" err="1" smtClean="0"/>
              <a:t>PrEPservices</a:t>
            </a:r>
            <a:r>
              <a:rPr lang="en-US" baseline="0" dirty="0" smtClean="0"/>
              <a:t>, adolescents made up only 7% of all MSM and 9% of all TGW coming forward to receive </a:t>
            </a:r>
            <a:r>
              <a:rPr lang="en-US" baseline="0" dirty="0" err="1" smtClean="0"/>
              <a:t>PrEP.</a:t>
            </a:r>
            <a:endParaRPr lang="en-US" dirty="0"/>
          </a:p>
        </p:txBody>
      </p:sp>
      <p:sp>
        <p:nvSpPr>
          <p:cNvPr id="4" name="Slide Number Placeholder 3"/>
          <p:cNvSpPr>
            <a:spLocks noGrp="1"/>
          </p:cNvSpPr>
          <p:nvPr>
            <p:ph type="sldNum" sz="quarter" idx="10"/>
          </p:nvPr>
        </p:nvSpPr>
        <p:spPr/>
        <p:txBody>
          <a:bodyPr/>
          <a:lstStyle/>
          <a:p>
            <a:fld id="{487C837E-308C-4F34-A6A1-F4DEB210A4AC}" type="slidenum">
              <a:rPr lang="en-US" smtClean="0"/>
              <a:t>11</a:t>
            </a:fld>
            <a:endParaRPr lang="en-US"/>
          </a:p>
        </p:txBody>
      </p:sp>
    </p:spTree>
    <p:extLst>
      <p:ext uri="{BB962C8B-B14F-4D97-AF65-F5344CB8AC3E}">
        <p14:creationId xmlns:p14="http://schemas.microsoft.com/office/powerpoint/2010/main" val="837538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a:t>
            </a:r>
            <a:r>
              <a:rPr lang="en-US" baseline="0" dirty="0" smtClean="0"/>
              <a:t>CONTEXT-</a:t>
            </a:r>
          </a:p>
          <a:p>
            <a:endParaRPr lang="en-US" baseline="0" dirty="0" smtClean="0"/>
          </a:p>
          <a:p>
            <a:r>
              <a:rPr lang="en-US" baseline="0" dirty="0" smtClean="0"/>
              <a:t>OREINTATE – PREP RETENTION IN THAI PREP PROGRAMS - LEFT SIDE MSM RETENTION, RIGHT TGW , AGE &lt;20 ON LEFT RETENTION LOWEST IN UNDER </a:t>
            </a:r>
            <a:r>
              <a:rPr lang="en-US" baseline="0" dirty="0" smtClean="0"/>
              <a:t>20S</a:t>
            </a:r>
          </a:p>
          <a:p>
            <a:endParaRPr lang="en-US" baseline="0" dirty="0" smtClean="0"/>
          </a:p>
          <a:p>
            <a:r>
              <a:rPr lang="en-US" baseline="0" dirty="0" smtClean="0"/>
              <a:t>Even when adolescents do access </a:t>
            </a:r>
            <a:r>
              <a:rPr lang="en-US" baseline="0" dirty="0" err="1" smtClean="0"/>
              <a:t>PrEP</a:t>
            </a:r>
            <a:r>
              <a:rPr lang="en-US" baseline="0" dirty="0" smtClean="0"/>
              <a:t>, they fare much worse in terms of retention as you can see for both Thai MSM and TGW.</a:t>
            </a:r>
            <a:endParaRPr lang="th-TH" dirty="0"/>
          </a:p>
        </p:txBody>
      </p:sp>
      <p:sp>
        <p:nvSpPr>
          <p:cNvPr id="4" name="Slide Number Placeholder 3"/>
          <p:cNvSpPr>
            <a:spLocks noGrp="1"/>
          </p:cNvSpPr>
          <p:nvPr>
            <p:ph type="sldNum" sz="quarter" idx="10"/>
          </p:nvPr>
        </p:nvSpPr>
        <p:spPr/>
        <p:txBody>
          <a:bodyPr/>
          <a:lstStyle/>
          <a:p>
            <a:fld id="{DF0B1B57-253A-4E65-9011-CD84417528FA}" type="slidenum">
              <a:rPr lang="th-TH" smtClean="0"/>
              <a:t>12</a:t>
            </a:fld>
            <a:endParaRPr lang="th-TH"/>
          </a:p>
        </p:txBody>
      </p:sp>
    </p:spTree>
    <p:extLst>
      <p:ext uri="{BB962C8B-B14F-4D97-AF65-F5344CB8AC3E}">
        <p14:creationId xmlns:p14="http://schemas.microsoft.com/office/powerpoint/2010/main" val="109865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So what can we actually do about these challenges?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 2015, a National YMSM+LGBT Provider Summit in California came together to look at how adolescents can be more effectively engaged in services and found that there were four key areas in which adolescent engagement could be improved.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285750" indent="-285750">
              <a:buFont typeface="Arial" panose="020B0604020202020204" pitchFamily="34" charset="0"/>
              <a:buChar char="•"/>
            </a:pPr>
            <a:r>
              <a:rPr lang="en-US" b="1" dirty="0" smtClean="0"/>
              <a:t>Utilize</a:t>
            </a:r>
            <a:r>
              <a:rPr lang="en-US" b="1" baseline="0" dirty="0" smtClean="0"/>
              <a:t> Peers </a:t>
            </a:r>
            <a:r>
              <a:rPr lang="en-US" baseline="0" dirty="0" smtClean="0"/>
              <a:t>– Tailoring of services to KP needs</a:t>
            </a:r>
          </a:p>
          <a:p>
            <a:pPr marL="285750" indent="-285750">
              <a:buFont typeface="Arial" panose="020B0604020202020204" pitchFamily="34" charset="0"/>
              <a:buChar char="•"/>
            </a:pPr>
            <a:r>
              <a:rPr lang="en-US" b="1" baseline="0" dirty="0" smtClean="0"/>
              <a:t>Holistic Care </a:t>
            </a:r>
            <a:r>
              <a:rPr lang="en-US" baseline="0" dirty="0" smtClean="0"/>
              <a:t>-  addressing the person rather than just the risk because it is the person that will manage the risk. School, boyfriends, money, family stresses, how are they managing all this?</a:t>
            </a:r>
          </a:p>
          <a:p>
            <a:pPr marL="285750" indent="-285750">
              <a:buFont typeface="Arial" panose="020B0604020202020204" pitchFamily="34" charset="0"/>
              <a:buChar char="•"/>
            </a:pPr>
            <a:r>
              <a:rPr lang="en-US" b="1" baseline="0" dirty="0" smtClean="0"/>
              <a:t>Make Services Fun </a:t>
            </a:r>
            <a:r>
              <a:rPr lang="en-US" baseline="0" dirty="0" smtClean="0"/>
              <a:t>– they are all about fun and </a:t>
            </a:r>
            <a:r>
              <a:rPr lang="en-US" baseline="0" dirty="0" err="1" smtClean="0"/>
              <a:t>esp</a:t>
            </a:r>
            <a:r>
              <a:rPr lang="en-US" baseline="0" dirty="0" smtClean="0"/>
              <a:t> in prevention have more fun places to be– we have had TGW clients ask us to set up a hair and nail salon there if we wanted her there more willingly</a:t>
            </a:r>
          </a:p>
          <a:p>
            <a:pPr marL="285750" indent="-285750">
              <a:buFont typeface="Arial" panose="020B0604020202020204" pitchFamily="34" charset="0"/>
              <a:buChar char="•"/>
            </a:pPr>
            <a:r>
              <a:rPr lang="en-US" b="1" baseline="0" dirty="0" smtClean="0"/>
              <a:t>Utilize Technology </a:t>
            </a:r>
            <a:r>
              <a:rPr lang="en-US" baseline="0" dirty="0" smtClean="0"/>
              <a:t>– they have grown up with technology and are comfortable around it</a:t>
            </a:r>
            <a:endParaRPr lang="th-TH"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smtClean="0"/>
          </a:p>
          <a:p>
            <a:r>
              <a:rPr lang="en-US" dirty="0" smtClean="0"/>
              <a:t>A </a:t>
            </a:r>
            <a:r>
              <a:rPr lang="en-US" dirty="0"/>
              <a:t>key step in the HIV</a:t>
            </a:r>
            <a:r>
              <a:rPr lang="en-US" baseline="0" dirty="0"/>
              <a:t> care cascade is engagement for HIV testing and prevention or treatment</a:t>
            </a:r>
          </a:p>
          <a:p>
            <a:endParaRPr lang="en-US" baseline="0" dirty="0"/>
          </a:p>
          <a:p>
            <a:r>
              <a:rPr lang="en-US" baseline="0" dirty="0"/>
              <a:t>Conclusion from a National YMSM+LGBT Provider Summit in California 2015</a:t>
            </a:r>
          </a:p>
          <a:p>
            <a:endParaRPr lang="en-US" dirty="0"/>
          </a:p>
          <a:p>
            <a:r>
              <a:rPr lang="en-US" dirty="0"/>
              <a:t>[The Substance Abuse and Mental Health Services Administration-funded Center of Excellence on Racial and Ethnic Minority Young Men Who Have Sex with Men and Other Lesbian, Gay, Bisexual, and Transgender Populations (YMSM + LGBT </a:t>
            </a:r>
            <a:r>
              <a:rPr lang="en-US" dirty="0" err="1"/>
              <a:t>CoE</a:t>
            </a:r>
            <a:r>
              <a:rPr lang="en-US" dirty="0"/>
              <a:t>) </a:t>
            </a:r>
            <a:r>
              <a:rPr lang="en-US" dirty="0" err="1"/>
              <a:t>NationalYMSMProvider</a:t>
            </a:r>
            <a:r>
              <a:rPr lang="en-US" dirty="0"/>
              <a:t> Summit in Hollywood, California]</a:t>
            </a:r>
          </a:p>
          <a:p>
            <a:endParaRPr lang="en-US" dirty="0"/>
          </a:p>
        </p:txBody>
      </p:sp>
      <p:sp>
        <p:nvSpPr>
          <p:cNvPr id="4" name="Slide Number Placeholder 3"/>
          <p:cNvSpPr>
            <a:spLocks noGrp="1"/>
          </p:cNvSpPr>
          <p:nvPr>
            <p:ph type="sldNum" sz="quarter" idx="10"/>
          </p:nvPr>
        </p:nvSpPr>
        <p:spPr/>
        <p:txBody>
          <a:bodyPr/>
          <a:lstStyle/>
          <a:p>
            <a:fld id="{DF0B1B57-253A-4E65-9011-CD84417528FA}" type="slidenum">
              <a:rPr lang="th-TH" smtClean="0"/>
              <a:t>13</a:t>
            </a:fld>
            <a:endParaRPr lang="th-TH"/>
          </a:p>
        </p:txBody>
      </p:sp>
    </p:spTree>
    <p:extLst>
      <p:ext uri="{BB962C8B-B14F-4D97-AF65-F5344CB8AC3E}">
        <p14:creationId xmlns:p14="http://schemas.microsoft.com/office/powerpoint/2010/main" val="987440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Another</a:t>
            </a:r>
            <a:r>
              <a:rPr lang="en-US" baseline="0" dirty="0" smtClean="0"/>
              <a:t> fantastic study by Harper and colleagues in 2014 looked at how young gay and bisexual men diagnosed with HIV were able to develop resilience to their situation and identified these four topics which I think is extremely helpful to consider in developing HIV prevention delivery services to adolescents. It included engaging them in promoting cognitive processes, such as </a:t>
            </a:r>
            <a:r>
              <a:rPr lang="en-US" baseline="0" dirty="0" err="1" smtClean="0"/>
              <a:t>reevaulating</a:t>
            </a:r>
            <a:r>
              <a:rPr lang="en-US" baseline="0" dirty="0" smtClean="0"/>
              <a:t> their life goals, gaining a sense of control through seeking knowledge, and enacting healthy </a:t>
            </a:r>
            <a:r>
              <a:rPr lang="en-US" baseline="0" dirty="0" err="1" smtClean="0"/>
              <a:t>behavioural</a:t>
            </a:r>
            <a:r>
              <a:rPr lang="en-US" baseline="0" dirty="0" smtClean="0"/>
              <a:t> practices such as increasing exercising, healthy eating and cutting down on smoking and having safer sex, enlisting the  social support of others and also empowering them to take control of their own lives through developing positive self images and using their experience to help others in a similar situation to them.</a:t>
            </a:r>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dirty="0"/>
              <a:t>Qualitative</a:t>
            </a:r>
            <a:r>
              <a:rPr lang="en-US" baseline="0" dirty="0"/>
              <a:t> study by Dr Harper and colleagues in 2014 in young gay/bisexual men diagnosed with HIV to understand resilience processes</a:t>
            </a:r>
          </a:p>
          <a:p>
            <a:pPr marL="285750" indent="-285750">
              <a:buFont typeface="Arial" panose="020B0604020202020204" pitchFamily="34" charset="0"/>
              <a:buChar char="•"/>
            </a:pPr>
            <a:r>
              <a:rPr lang="en-US" baseline="0" dirty="0"/>
              <a:t>Culturally Appropriate</a:t>
            </a:r>
          </a:p>
          <a:p>
            <a:pPr marL="285750" indent="-285750">
              <a:buFont typeface="Arial" panose="020B0604020202020204" pitchFamily="34" charset="0"/>
              <a:buChar char="•"/>
            </a:pPr>
            <a:r>
              <a:rPr lang="en-US" baseline="0" dirty="0"/>
              <a:t>Strengths Based</a:t>
            </a:r>
            <a:endParaRPr lang="th-TH" dirty="0"/>
          </a:p>
        </p:txBody>
      </p:sp>
      <p:sp>
        <p:nvSpPr>
          <p:cNvPr id="4" name="Slide Number Placeholder 3"/>
          <p:cNvSpPr>
            <a:spLocks noGrp="1"/>
          </p:cNvSpPr>
          <p:nvPr>
            <p:ph type="sldNum" sz="quarter" idx="10"/>
          </p:nvPr>
        </p:nvSpPr>
        <p:spPr/>
        <p:txBody>
          <a:bodyPr/>
          <a:lstStyle/>
          <a:p>
            <a:fld id="{DF0B1B57-253A-4E65-9011-CD84417528FA}" type="slidenum">
              <a:rPr lang="th-TH" smtClean="0"/>
              <a:t>14</a:t>
            </a:fld>
            <a:endParaRPr lang="th-TH"/>
          </a:p>
        </p:txBody>
      </p:sp>
    </p:spTree>
    <p:extLst>
      <p:ext uri="{BB962C8B-B14F-4D97-AF65-F5344CB8AC3E}">
        <p14:creationId xmlns:p14="http://schemas.microsoft.com/office/powerpoint/2010/main" val="1414626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PROJECT---</a:t>
            </a:r>
            <a:r>
              <a:rPr lang="en-US" dirty="0"/>
              <a:t> </a:t>
            </a:r>
            <a:endParaRPr lang="en-US" dirty="0" smtClean="0"/>
          </a:p>
          <a:p>
            <a:endParaRPr lang="en-US" dirty="0" smtClean="0"/>
          </a:p>
          <a:p>
            <a:r>
              <a:rPr lang="en-US" dirty="0" smtClean="0"/>
              <a:t>These concepts</a:t>
            </a:r>
            <a:r>
              <a:rPr lang="en-US" baseline="0" dirty="0" smtClean="0"/>
              <a:t> form the basis of Project Raincoat for which we are extremely grateful towards CIPHER and the IAS who funded us to do this project where we enrolled 200 MSM and TGW aged 15-19. We provided them with a combination care package which included free </a:t>
            </a:r>
            <a:r>
              <a:rPr lang="en-US" baseline="0" dirty="0" err="1" smtClean="0"/>
              <a:t>PrEP</a:t>
            </a:r>
            <a:r>
              <a:rPr lang="en-US" baseline="0" dirty="0" smtClean="0"/>
              <a:t>, condoms and lubricants, a mobile phone app supporting </a:t>
            </a:r>
            <a:r>
              <a:rPr lang="en-US" baseline="0" dirty="0" err="1" smtClean="0"/>
              <a:t>PrEP</a:t>
            </a:r>
            <a:r>
              <a:rPr lang="en-US" baseline="0" dirty="0" smtClean="0"/>
              <a:t> adherence, online counsellor access, youth-friendly </a:t>
            </a:r>
            <a:r>
              <a:rPr lang="en-US" baseline="0" dirty="0" err="1" smtClean="0"/>
              <a:t>nonjudgemental</a:t>
            </a:r>
            <a:r>
              <a:rPr lang="en-US" baseline="0" dirty="0" smtClean="0"/>
              <a:t> counsellors, support for mental health, substance misuse issues, screening for and diagnosis of STIs and community based key population led care.</a:t>
            </a:r>
            <a:endParaRPr lang="th-TH" dirty="0"/>
          </a:p>
        </p:txBody>
      </p:sp>
      <p:sp>
        <p:nvSpPr>
          <p:cNvPr id="4" name="Slide Number Placeholder 3"/>
          <p:cNvSpPr>
            <a:spLocks noGrp="1"/>
          </p:cNvSpPr>
          <p:nvPr>
            <p:ph type="sldNum" sz="quarter" idx="10"/>
          </p:nvPr>
        </p:nvSpPr>
        <p:spPr/>
        <p:txBody>
          <a:bodyPr/>
          <a:lstStyle/>
          <a:p>
            <a:fld id="{EE1DEC23-E580-4E58-885E-BEFC07A3006A}" type="slidenum">
              <a:rPr lang="th-TH" smtClean="0"/>
              <a:t>15</a:t>
            </a:fld>
            <a:endParaRPr lang="th-TH"/>
          </a:p>
        </p:txBody>
      </p:sp>
    </p:spTree>
    <p:extLst>
      <p:ext uri="{BB962C8B-B14F-4D97-AF65-F5344CB8AC3E}">
        <p14:creationId xmlns:p14="http://schemas.microsoft.com/office/powerpoint/2010/main" val="3626449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PROJECT-</a:t>
            </a:r>
            <a:r>
              <a:rPr lang="en-US" dirty="0" smtClean="0"/>
              <a:t>--</a:t>
            </a:r>
          </a:p>
          <a:p>
            <a:r>
              <a:rPr lang="en-US" dirty="0" smtClean="0"/>
              <a:t>Although this</a:t>
            </a:r>
            <a:r>
              <a:rPr lang="en-US" baseline="0" dirty="0" smtClean="0"/>
              <a:t> study is still ongoing what we have found so far has been encouraging with 82-98% retention rates seen so far in the 6 months of the follow-up period of this project.</a:t>
            </a:r>
            <a:endParaRPr lang="th-TH" dirty="0"/>
          </a:p>
        </p:txBody>
      </p:sp>
      <p:sp>
        <p:nvSpPr>
          <p:cNvPr id="4" name="Slide Number Placeholder 3"/>
          <p:cNvSpPr>
            <a:spLocks noGrp="1"/>
          </p:cNvSpPr>
          <p:nvPr>
            <p:ph type="sldNum" sz="quarter" idx="10"/>
          </p:nvPr>
        </p:nvSpPr>
        <p:spPr/>
        <p:txBody>
          <a:bodyPr/>
          <a:lstStyle/>
          <a:p>
            <a:fld id="{DF0B1B57-253A-4E65-9011-CD84417528FA}" type="slidenum">
              <a:rPr lang="th-TH" smtClean="0"/>
              <a:t>16</a:t>
            </a:fld>
            <a:endParaRPr lang="th-TH"/>
          </a:p>
        </p:txBody>
      </p:sp>
    </p:spTree>
    <p:extLst>
      <p:ext uri="{BB962C8B-B14F-4D97-AF65-F5344CB8AC3E}">
        <p14:creationId xmlns:p14="http://schemas.microsoft.com/office/powerpoint/2010/main" val="2846520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issues</a:t>
            </a:r>
            <a:r>
              <a:rPr lang="en-US" baseline="0" dirty="0" smtClean="0"/>
              <a:t> we have found adolescents have faced in our project have been wide ranging and we have learned a lot in trying to understand and support our adolescents through their personal challenges.</a:t>
            </a:r>
            <a:endParaRPr lang="en-US" dirty="0" smtClean="0"/>
          </a:p>
          <a:p>
            <a:endParaRPr lang="en-US" dirty="0" smtClean="0"/>
          </a:p>
          <a:p>
            <a:r>
              <a:rPr lang="en-US" dirty="0" smtClean="0"/>
              <a:t>--</a:t>
            </a:r>
            <a:r>
              <a:rPr lang="en-US" dirty="0"/>
              <a:t>WHAT WE WANT TO SHARE—</a:t>
            </a:r>
          </a:p>
          <a:p>
            <a:pPr marL="342900" indent="-342900">
              <a:buFont typeface="+mj-lt"/>
              <a:buAutoNum type="arabicPeriod"/>
            </a:pPr>
            <a:r>
              <a:rPr lang="en-US" sz="1800" dirty="0" err="1"/>
              <a:t>Hosek</a:t>
            </a:r>
            <a:r>
              <a:rPr lang="en-US" sz="1800" dirty="0"/>
              <a:t> S, </a:t>
            </a:r>
            <a:r>
              <a:rPr lang="en-US" sz="1800" dirty="0" err="1"/>
              <a:t>Celum</a:t>
            </a:r>
            <a:r>
              <a:rPr lang="en-US" sz="1800" dirty="0"/>
              <a:t> C, Wilson CM, </a:t>
            </a:r>
            <a:r>
              <a:rPr lang="en-US" sz="1800" dirty="0" err="1"/>
              <a:t>Kapogiannis</a:t>
            </a:r>
            <a:r>
              <a:rPr lang="en-US" sz="1800" dirty="0"/>
              <a:t> B, Delany-</a:t>
            </a:r>
            <a:r>
              <a:rPr lang="en-US" sz="1800" dirty="0" err="1"/>
              <a:t>Moretlwe</a:t>
            </a:r>
            <a:r>
              <a:rPr lang="en-US" sz="1800" dirty="0"/>
              <a:t> S, </a:t>
            </a:r>
            <a:r>
              <a:rPr lang="en-US" sz="1800" dirty="0" err="1"/>
              <a:t>Bekker</a:t>
            </a:r>
            <a:r>
              <a:rPr lang="en-US" sz="1800" dirty="0"/>
              <a:t> LG. Preventing HIV among adolescents with oral </a:t>
            </a:r>
            <a:r>
              <a:rPr lang="en-US" sz="1800" dirty="0" err="1"/>
              <a:t>PrEP</a:t>
            </a:r>
            <a:r>
              <a:rPr lang="en-US" sz="1800" dirty="0"/>
              <a:t>: observations and challenges in the United States and South Africa. J </a:t>
            </a:r>
            <a:r>
              <a:rPr lang="en-US" sz="1800" dirty="0" err="1"/>
              <a:t>Int</a:t>
            </a:r>
            <a:r>
              <a:rPr lang="en-US" sz="1800" dirty="0"/>
              <a:t> AIDS Soc. 2016;19(7(</a:t>
            </a:r>
            <a:r>
              <a:rPr lang="en-US" sz="1800" dirty="0" err="1"/>
              <a:t>Suppl</a:t>
            </a:r>
            <a:r>
              <a:rPr lang="en-US" sz="1800" dirty="0"/>
              <a:t> 6)):21107.</a:t>
            </a:r>
          </a:p>
          <a:p>
            <a:pPr marL="342900" indent="-342900">
              <a:buFont typeface="+mj-lt"/>
              <a:buAutoNum type="arabicPeriod"/>
            </a:pPr>
            <a:r>
              <a:rPr lang="en-US" sz="1800" dirty="0" err="1"/>
              <a:t>Hosek</a:t>
            </a:r>
            <a:r>
              <a:rPr lang="en-US" sz="1800" dirty="0"/>
              <a:t> SG, </a:t>
            </a:r>
            <a:r>
              <a:rPr lang="en-US" sz="1800" dirty="0" err="1"/>
              <a:t>Landovitz</a:t>
            </a:r>
            <a:r>
              <a:rPr lang="en-US" sz="1800" dirty="0"/>
              <a:t> RJ, </a:t>
            </a:r>
            <a:r>
              <a:rPr lang="en-US" sz="1800" dirty="0" err="1"/>
              <a:t>Kapogiannis</a:t>
            </a:r>
            <a:r>
              <a:rPr lang="en-US" sz="1800" dirty="0"/>
              <a:t> B, </a:t>
            </a:r>
            <a:r>
              <a:rPr lang="en-US" sz="1800" dirty="0" err="1"/>
              <a:t>Siberry</a:t>
            </a:r>
            <a:r>
              <a:rPr lang="en-US" sz="1800" dirty="0"/>
              <a:t> GK, Rudy B, Rutledge B, et al. Safety and Feasibility of Antiretroviral </a:t>
            </a:r>
            <a:r>
              <a:rPr lang="en-US" sz="1800" dirty="0" err="1"/>
              <a:t>Preexposure</a:t>
            </a:r>
            <a:r>
              <a:rPr lang="en-US" sz="1800" dirty="0"/>
              <a:t> Prophylaxis for Adolescent Men Who Have Sex With Men Aged 15 to 17 Years in the United States. JAMA pediatrics. 2017;171(11):1063-71.1.	</a:t>
            </a:r>
          </a:p>
          <a:p>
            <a:pPr marL="342900" indent="-342900">
              <a:buFont typeface="+mj-lt"/>
              <a:buAutoNum type="arabicPeriod"/>
            </a:pPr>
            <a:r>
              <a:rPr lang="en-US" sz="1800" dirty="0" err="1"/>
              <a:t>Bekker</a:t>
            </a:r>
            <a:r>
              <a:rPr lang="en-US" sz="1800" dirty="0"/>
              <a:t> LG, Johnson L, Wallace M, </a:t>
            </a:r>
            <a:r>
              <a:rPr lang="en-US" sz="1800" dirty="0" err="1"/>
              <a:t>Hosek</a:t>
            </a:r>
            <a:r>
              <a:rPr lang="en-US" sz="1800" dirty="0"/>
              <a:t> S. Building our youth for the future. J </a:t>
            </a:r>
            <a:r>
              <a:rPr lang="en-US" sz="1800" dirty="0" err="1"/>
              <a:t>Int</a:t>
            </a:r>
            <a:r>
              <a:rPr lang="en-US" sz="1800" dirty="0"/>
              <a:t> AIDS Soc. 2015;18(2 </a:t>
            </a:r>
            <a:r>
              <a:rPr lang="en-US" sz="1800" dirty="0" err="1"/>
              <a:t>Suppl</a:t>
            </a:r>
            <a:r>
              <a:rPr lang="en-US" sz="1800" dirty="0"/>
              <a:t> 1):20027.</a:t>
            </a:r>
          </a:p>
          <a:p>
            <a:endParaRPr lang="en-US" dirty="0"/>
          </a:p>
        </p:txBody>
      </p:sp>
      <p:sp>
        <p:nvSpPr>
          <p:cNvPr id="4" name="Slide Number Placeholder 3"/>
          <p:cNvSpPr>
            <a:spLocks noGrp="1"/>
          </p:cNvSpPr>
          <p:nvPr>
            <p:ph type="sldNum" sz="quarter" idx="10"/>
          </p:nvPr>
        </p:nvSpPr>
        <p:spPr/>
        <p:txBody>
          <a:bodyPr/>
          <a:lstStyle/>
          <a:p>
            <a:fld id="{DF0B1B57-253A-4E65-9011-CD84417528FA}" type="slidenum">
              <a:rPr lang="th-TH" smtClean="0"/>
              <a:t>17</a:t>
            </a:fld>
            <a:endParaRPr lang="th-TH"/>
          </a:p>
        </p:txBody>
      </p:sp>
    </p:spTree>
    <p:extLst>
      <p:ext uri="{BB962C8B-B14F-4D97-AF65-F5344CB8AC3E}">
        <p14:creationId xmlns:p14="http://schemas.microsoft.com/office/powerpoint/2010/main" val="4123981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learned a lot from our adolescents which I think can be divided into individual, social and structural lessons which have included their need to be treated with respect, the importance of supporting their resilience through life challenges and supporting their thinking processes rather than just telling them what to do, and always focusing on the positive rather than the negative. Socially we have learned adolescents are greatly supported and encouraged through peer supporters and making connections with other peers with similar issues at camps. Structurally they have taught us that flexible hours, short waiting times, friendly tasks and providing online care has been key their satisfaction of our services.</a:t>
            </a:r>
            <a:endParaRPr lang="en-US" dirty="0"/>
          </a:p>
        </p:txBody>
      </p:sp>
      <p:sp>
        <p:nvSpPr>
          <p:cNvPr id="4" name="Slide Number Placeholder 3"/>
          <p:cNvSpPr>
            <a:spLocks noGrp="1"/>
          </p:cNvSpPr>
          <p:nvPr>
            <p:ph type="sldNum" sz="quarter" idx="10"/>
          </p:nvPr>
        </p:nvSpPr>
        <p:spPr/>
        <p:txBody>
          <a:bodyPr/>
          <a:lstStyle/>
          <a:p>
            <a:fld id="{DF0B1B57-253A-4E65-9011-CD84417528FA}" type="slidenum">
              <a:rPr lang="th-TH" smtClean="0"/>
              <a:t>18</a:t>
            </a:fld>
            <a:endParaRPr lang="th-TH"/>
          </a:p>
        </p:txBody>
      </p:sp>
    </p:spTree>
    <p:extLst>
      <p:ext uri="{BB962C8B-B14F-4D97-AF65-F5344CB8AC3E}">
        <p14:creationId xmlns:p14="http://schemas.microsoft.com/office/powerpoint/2010/main" val="4201383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a lot still</a:t>
            </a:r>
            <a:r>
              <a:rPr lang="en-US" baseline="0" dirty="0" smtClean="0"/>
              <a:t> has to be done in our efforts to retain adolescents in care. Using mobile phones I feel will help hugely in allowing services to become accessible.</a:t>
            </a:r>
            <a:endParaRPr lang="th-TH" dirty="0"/>
          </a:p>
        </p:txBody>
      </p:sp>
      <p:sp>
        <p:nvSpPr>
          <p:cNvPr id="4" name="Slide Number Placeholder 3"/>
          <p:cNvSpPr>
            <a:spLocks noGrp="1"/>
          </p:cNvSpPr>
          <p:nvPr>
            <p:ph type="sldNum" sz="quarter" idx="10"/>
          </p:nvPr>
        </p:nvSpPr>
        <p:spPr/>
        <p:txBody>
          <a:bodyPr/>
          <a:lstStyle/>
          <a:p>
            <a:fld id="{DF0B1B57-253A-4E65-9011-CD84417528FA}" type="slidenum">
              <a:rPr lang="th-TH" smtClean="0"/>
              <a:t>19</a:t>
            </a:fld>
            <a:endParaRPr lang="th-TH"/>
          </a:p>
        </p:txBody>
      </p:sp>
    </p:spTree>
    <p:extLst>
      <p:ext uri="{BB962C8B-B14F-4D97-AF65-F5344CB8AC3E}">
        <p14:creationId xmlns:p14="http://schemas.microsoft.com/office/powerpoint/2010/main" val="2812578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F0B1B57-253A-4E65-9011-CD84417528FA}" type="slidenum">
              <a:rPr lang="th-TH" smtClean="0"/>
              <a:t>21</a:t>
            </a:fld>
            <a:endParaRPr lang="th-TH"/>
          </a:p>
        </p:txBody>
      </p:sp>
    </p:spTree>
    <p:extLst>
      <p:ext uri="{BB962C8B-B14F-4D97-AF65-F5344CB8AC3E}">
        <p14:creationId xmlns:p14="http://schemas.microsoft.com/office/powerpoint/2010/main" val="1939007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0B1B57-253A-4E65-9011-CD84417528FA}" type="slidenum">
              <a:rPr lang="th-TH" smtClean="0"/>
              <a:t>3</a:t>
            </a:fld>
            <a:endParaRPr lang="th-TH"/>
          </a:p>
        </p:txBody>
      </p:sp>
    </p:spTree>
    <p:extLst>
      <p:ext uri="{BB962C8B-B14F-4D97-AF65-F5344CB8AC3E}">
        <p14:creationId xmlns:p14="http://schemas.microsoft.com/office/powerpoint/2010/main" val="3710278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a:t>
            </a:r>
            <a:r>
              <a:rPr lang="en-US" baseline="0" dirty="0" smtClean="0"/>
              <a:t> would like to talk about just 4 things with you. What we mean by engagement and why this is important, what we know about it so far, show you some examples of how engagement can be implemented, and hopefully by the end you will have some practical take home thoughts to apply to your own local settings.</a:t>
            </a:r>
          </a:p>
        </p:txBody>
      </p:sp>
      <p:sp>
        <p:nvSpPr>
          <p:cNvPr id="4" name="Slide Number Placeholder 3"/>
          <p:cNvSpPr>
            <a:spLocks noGrp="1"/>
          </p:cNvSpPr>
          <p:nvPr>
            <p:ph type="sldNum" sz="quarter" idx="10"/>
          </p:nvPr>
        </p:nvSpPr>
        <p:spPr/>
        <p:txBody>
          <a:bodyPr/>
          <a:lstStyle/>
          <a:p>
            <a:fld id="{DF0B1B57-253A-4E65-9011-CD84417528FA}" type="slidenum">
              <a:rPr lang="th-TH" smtClean="0"/>
              <a:t>4</a:t>
            </a:fld>
            <a:endParaRPr lang="th-TH"/>
          </a:p>
        </p:txBody>
      </p:sp>
    </p:spTree>
    <p:extLst>
      <p:ext uri="{BB962C8B-B14F-4D97-AF65-F5344CB8AC3E}">
        <p14:creationId xmlns:p14="http://schemas.microsoft.com/office/powerpoint/2010/main" val="2884374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 we actually mean by engagement?</a:t>
            </a:r>
            <a:r>
              <a:rPr lang="en-US" baseline="0" dirty="0" smtClean="0"/>
              <a:t> It actually involves the entire process of care we provide to clients, from testing to linkage and care initiation as well as adherence to care. In recent years the term persistence is now being used more to address the importance of maintenance in care over time in addition to short-term adherence.</a:t>
            </a:r>
            <a:endParaRPr lang="en-US" dirty="0"/>
          </a:p>
        </p:txBody>
      </p:sp>
      <p:sp>
        <p:nvSpPr>
          <p:cNvPr id="4" name="Slide Number Placeholder 3"/>
          <p:cNvSpPr>
            <a:spLocks noGrp="1"/>
          </p:cNvSpPr>
          <p:nvPr>
            <p:ph type="sldNum" sz="quarter" idx="10"/>
          </p:nvPr>
        </p:nvSpPr>
        <p:spPr/>
        <p:txBody>
          <a:bodyPr/>
          <a:lstStyle/>
          <a:p>
            <a:fld id="{DF0B1B57-253A-4E65-9011-CD84417528FA}" type="slidenum">
              <a:rPr lang="th-TH" smtClean="0"/>
              <a:t>5</a:t>
            </a:fld>
            <a:endParaRPr lang="th-TH"/>
          </a:p>
        </p:txBody>
      </p:sp>
    </p:spTree>
    <p:extLst>
      <p:ext uri="{BB962C8B-B14F-4D97-AF65-F5344CB8AC3E}">
        <p14:creationId xmlns:p14="http://schemas.microsoft.com/office/powerpoint/2010/main" val="4226780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If you work with adolescents you will know that it can sometimes be a challenge for several reasons, and at the same time, it can also be a daunting task for adolescents to access health services when they are in need. In this picture is a Thai young man living with HIV who was sexually and physically abused as a child so was forced to run away from home. He ended up doing sex work to survive and only came for HIV testing when a customer told him how ill he looked and advised him to get tested. It is at-risk adolescents like this that we feel have so much need for HIV prevention services and whose need form the basis of the need our services try to fulfil.</a:t>
            </a:r>
            <a:endParaRPr lang="en-US" baseline="0" dirty="0"/>
          </a:p>
          <a:p>
            <a:pPr marL="285750" indent="-285750">
              <a:buFont typeface="Arial" panose="020B0604020202020204" pitchFamily="34" charset="0"/>
              <a:buChar char="•"/>
            </a:pPr>
            <a:endParaRPr lang="th-TH" dirty="0"/>
          </a:p>
        </p:txBody>
      </p:sp>
      <p:sp>
        <p:nvSpPr>
          <p:cNvPr id="4" name="Slide Number Placeholder 3"/>
          <p:cNvSpPr>
            <a:spLocks noGrp="1"/>
          </p:cNvSpPr>
          <p:nvPr>
            <p:ph type="sldNum" sz="quarter" idx="10"/>
          </p:nvPr>
        </p:nvSpPr>
        <p:spPr/>
        <p:txBody>
          <a:bodyPr/>
          <a:lstStyle/>
          <a:p>
            <a:fld id="{11AC1EA4-A86C-4FF4-B2BE-A7AD7F05BBA3}" type="slidenum">
              <a:rPr lang="th-TH" smtClean="0"/>
              <a:t>6</a:t>
            </a:fld>
            <a:endParaRPr lang="th-TH"/>
          </a:p>
        </p:txBody>
      </p:sp>
    </p:spTree>
    <p:extLst>
      <p:ext uri="{BB962C8B-B14F-4D97-AF65-F5344CB8AC3E}">
        <p14:creationId xmlns:p14="http://schemas.microsoft.com/office/powerpoint/2010/main" val="3535105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---LITERATURE </a:t>
            </a:r>
            <a:r>
              <a:rPr lang="en-US" dirty="0" smtClean="0"/>
              <a:t>REVIEW---</a:t>
            </a:r>
          </a:p>
          <a:p>
            <a:pPr marL="285750" indent="-285750">
              <a:buFont typeface="Arial" panose="020B0604020202020204" pitchFamily="34" charset="0"/>
              <a:buChar char="•"/>
            </a:pPr>
            <a:r>
              <a:rPr lang="en-US" dirty="0" smtClean="0"/>
              <a:t>So what do we know about retention</a:t>
            </a:r>
            <a:r>
              <a:rPr lang="en-US" baseline="0" dirty="0" smtClean="0"/>
              <a:t> and adherence of adolescents so far? </a:t>
            </a:r>
          </a:p>
          <a:p>
            <a:pPr marL="285750" indent="-285750">
              <a:buFont typeface="Arial" panose="020B0604020202020204" pitchFamily="34" charset="0"/>
              <a:buChar char="•"/>
            </a:pPr>
            <a:r>
              <a:rPr lang="en-US" baseline="0" dirty="0" smtClean="0"/>
              <a:t>The largest adolescent studies done so far have been in young MSM and much less is known the situation with young TGW. </a:t>
            </a:r>
          </a:p>
          <a:p>
            <a:pPr marL="285750" indent="-285750">
              <a:buFont typeface="Arial" panose="020B0604020202020204" pitchFamily="34" charset="0"/>
              <a:buChar char="•"/>
            </a:pPr>
            <a:r>
              <a:rPr lang="en-US" baseline="0" dirty="0" smtClean="0"/>
              <a:t>The adolescent trials network trials 113 and 110 looked at YMSM between 15-22 years of age and were open label </a:t>
            </a:r>
            <a:r>
              <a:rPr lang="en-US" baseline="0" dirty="0" err="1" smtClean="0"/>
              <a:t>PrEP</a:t>
            </a:r>
            <a:r>
              <a:rPr lang="en-US" baseline="0" dirty="0" smtClean="0"/>
              <a:t> demonstration projects that found overall retention to be only 60-70% with even lower adherence levels measured using </a:t>
            </a:r>
            <a:r>
              <a:rPr lang="en-US" baseline="0" dirty="0" err="1" smtClean="0"/>
              <a:t>tenofovir</a:t>
            </a:r>
            <a:r>
              <a:rPr lang="en-US" baseline="0" dirty="0" smtClean="0"/>
              <a:t> diphosphate levels of &gt;700fmol/punch or the equivalent of at least 4 tablets of </a:t>
            </a:r>
            <a:r>
              <a:rPr lang="en-US" baseline="0" dirty="0" err="1" smtClean="0"/>
              <a:t>PrEP</a:t>
            </a:r>
            <a:r>
              <a:rPr lang="en-US" baseline="0" dirty="0" smtClean="0"/>
              <a:t> taken per week which we know confers an over 96% protective level against HIV at only 20-30%. </a:t>
            </a:r>
          </a:p>
          <a:p>
            <a:pPr marL="285750" indent="-285750">
              <a:buFont typeface="Arial" panose="020B0604020202020204" pitchFamily="34" charset="0"/>
              <a:buChar char="•"/>
            </a:pPr>
            <a:r>
              <a:rPr lang="en-US" baseline="0" dirty="0" smtClean="0"/>
              <a:t>The key lessons learned from these studies were that adherence is better with monthly </a:t>
            </a:r>
            <a:r>
              <a:rPr lang="en-US" baseline="0" dirty="0" err="1" smtClean="0"/>
              <a:t>followup</a:t>
            </a:r>
            <a:r>
              <a:rPr lang="en-US" baseline="0" dirty="0" smtClean="0"/>
              <a:t> and as soon as </a:t>
            </a:r>
            <a:r>
              <a:rPr lang="en-US" baseline="0" dirty="0" err="1" smtClean="0"/>
              <a:t>followup</a:t>
            </a:r>
            <a:r>
              <a:rPr lang="en-US" baseline="0" dirty="0" smtClean="0"/>
              <a:t> intervals increased to 12 weeks, adherence levels dropped markedly.</a:t>
            </a:r>
          </a:p>
          <a:p>
            <a:pPr marL="285750" indent="-285750">
              <a:buFont typeface="Arial" panose="020B0604020202020204" pitchFamily="34" charset="0"/>
              <a:buChar char="•"/>
            </a:pPr>
            <a:r>
              <a:rPr lang="en-US" baseline="0" dirty="0" smtClean="0"/>
              <a:t>The studies also highlighted the importance of providing developmentally appropriate visit schedules and adolescent friendly clinics, in addition to being culturally sensitive to client needs.</a:t>
            </a:r>
            <a:endParaRPr lang="th-TH" dirty="0"/>
          </a:p>
        </p:txBody>
      </p:sp>
      <p:sp>
        <p:nvSpPr>
          <p:cNvPr id="4" name="Slide Number Placeholder 3"/>
          <p:cNvSpPr>
            <a:spLocks noGrp="1"/>
          </p:cNvSpPr>
          <p:nvPr>
            <p:ph type="sldNum" sz="quarter" idx="10"/>
          </p:nvPr>
        </p:nvSpPr>
        <p:spPr/>
        <p:txBody>
          <a:bodyPr/>
          <a:lstStyle/>
          <a:p>
            <a:fld id="{DF0B1B57-253A-4E65-9011-CD84417528FA}" type="slidenum">
              <a:rPr lang="th-TH" smtClean="0"/>
              <a:t>7</a:t>
            </a:fld>
            <a:endParaRPr lang="th-TH"/>
          </a:p>
        </p:txBody>
      </p:sp>
    </p:spTree>
    <p:extLst>
      <p:ext uri="{BB962C8B-B14F-4D97-AF65-F5344CB8AC3E}">
        <p14:creationId xmlns:p14="http://schemas.microsoft.com/office/powerpoint/2010/main" val="2148628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800" b="0" i="0" u="none" strike="noStrike" kern="1200" dirty="0" smtClean="0">
                <a:solidFill>
                  <a:schemeClr val="tx1"/>
                </a:solidFill>
                <a:effectLst/>
                <a:latin typeface="+mn-lt"/>
                <a:ea typeface="+mn-ea"/>
                <a:cs typeface="+mn-cs"/>
              </a:rPr>
              <a:t>Regarding</a:t>
            </a:r>
            <a:r>
              <a:rPr lang="en-US" sz="1800" b="0" i="0" u="none" strike="noStrike" kern="1200" baseline="0" dirty="0" smtClean="0">
                <a:solidFill>
                  <a:schemeClr val="tx1"/>
                </a:solidFill>
                <a:effectLst/>
                <a:latin typeface="+mn-lt"/>
                <a:ea typeface="+mn-ea"/>
                <a:cs typeface="+mn-cs"/>
              </a:rPr>
              <a:t> engagement of adolescents in </a:t>
            </a:r>
            <a:r>
              <a:rPr lang="en-US" sz="1800" b="0" i="0" u="none" strike="noStrike" kern="1200" baseline="0" dirty="0" err="1" smtClean="0">
                <a:solidFill>
                  <a:schemeClr val="tx1"/>
                </a:solidFill>
                <a:effectLst/>
                <a:latin typeface="+mn-lt"/>
                <a:ea typeface="+mn-ea"/>
                <a:cs typeface="+mn-cs"/>
              </a:rPr>
              <a:t>PrEP</a:t>
            </a:r>
            <a:r>
              <a:rPr lang="en-US" sz="1800" b="0" i="0" u="none" strike="noStrike" kern="1200" baseline="0" dirty="0" smtClean="0">
                <a:solidFill>
                  <a:schemeClr val="tx1"/>
                </a:solidFill>
                <a:effectLst/>
                <a:latin typeface="+mn-lt"/>
                <a:ea typeface="+mn-ea"/>
                <a:cs typeface="+mn-cs"/>
              </a:rPr>
              <a:t> services, at the individual level, it has been found that higher </a:t>
            </a:r>
            <a:r>
              <a:rPr lang="en-US" sz="1800" b="0" i="0" u="none" strike="noStrike" kern="1200" baseline="0" dirty="0" err="1" smtClean="0">
                <a:solidFill>
                  <a:schemeClr val="tx1"/>
                </a:solidFill>
                <a:effectLst/>
                <a:latin typeface="+mn-lt"/>
                <a:ea typeface="+mn-ea"/>
                <a:cs typeface="+mn-cs"/>
              </a:rPr>
              <a:t>PrEP</a:t>
            </a:r>
            <a:r>
              <a:rPr lang="en-US" sz="1800" b="0" i="0" u="none" strike="noStrike" kern="1200" baseline="0" dirty="0" smtClean="0">
                <a:solidFill>
                  <a:schemeClr val="tx1"/>
                </a:solidFill>
                <a:effectLst/>
                <a:latin typeface="+mn-lt"/>
                <a:ea typeface="+mn-ea"/>
                <a:cs typeface="+mn-cs"/>
              </a:rPr>
              <a:t> stigma is associated with lower </a:t>
            </a:r>
            <a:r>
              <a:rPr lang="en-US" sz="1800" b="0" i="0" u="none" strike="noStrike" kern="1200" baseline="0" dirty="0" err="1" smtClean="0">
                <a:solidFill>
                  <a:schemeClr val="tx1"/>
                </a:solidFill>
                <a:effectLst/>
                <a:latin typeface="+mn-lt"/>
                <a:ea typeface="+mn-ea"/>
                <a:cs typeface="+mn-cs"/>
              </a:rPr>
              <a:t>PrEP</a:t>
            </a:r>
            <a:r>
              <a:rPr lang="en-US" sz="1800" b="0" i="0" u="none" strike="noStrike" kern="1200" baseline="0" dirty="0" smtClean="0">
                <a:solidFill>
                  <a:schemeClr val="tx1"/>
                </a:solidFill>
                <a:effectLst/>
                <a:latin typeface="+mn-lt"/>
                <a:ea typeface="+mn-ea"/>
                <a:cs typeface="+mn-cs"/>
              </a:rPr>
              <a:t> use and that it is the younger age groups that tend to discontinue </a:t>
            </a:r>
            <a:r>
              <a:rPr lang="en-US" sz="1800" b="0" i="0" u="none" strike="noStrike" kern="1200" baseline="0" dirty="0" err="1" smtClean="0">
                <a:solidFill>
                  <a:schemeClr val="tx1"/>
                </a:solidFill>
                <a:effectLst/>
                <a:latin typeface="+mn-lt"/>
                <a:ea typeface="+mn-ea"/>
                <a:cs typeface="+mn-cs"/>
              </a:rPr>
              <a:t>PrEP</a:t>
            </a:r>
            <a:r>
              <a:rPr lang="en-US" sz="1800" b="0" i="0" u="none" strike="noStrike" kern="1200" baseline="0" dirty="0" smtClean="0">
                <a:solidFill>
                  <a:schemeClr val="tx1"/>
                </a:solidFill>
                <a:effectLst/>
                <a:latin typeface="+mn-lt"/>
                <a:ea typeface="+mn-ea"/>
                <a:cs typeface="+mn-cs"/>
              </a:rPr>
              <a:t> more. At the service delivery level adolescents are highly accepting of service delivery electronically, and that there remain substantial challenges in delivering interventions that support </a:t>
            </a:r>
            <a:r>
              <a:rPr lang="en-US" sz="1800" b="0" i="0" u="none" strike="noStrike" kern="1200" baseline="0" dirty="0" err="1" smtClean="0">
                <a:solidFill>
                  <a:schemeClr val="tx1"/>
                </a:solidFill>
                <a:effectLst/>
                <a:latin typeface="+mn-lt"/>
                <a:ea typeface="+mn-ea"/>
                <a:cs typeface="+mn-cs"/>
              </a:rPr>
              <a:t>PrEP</a:t>
            </a:r>
            <a:r>
              <a:rPr lang="en-US" sz="1800" b="0" i="0" u="none" strike="noStrike" kern="1200" baseline="0" dirty="0" smtClean="0">
                <a:solidFill>
                  <a:schemeClr val="tx1"/>
                </a:solidFill>
                <a:effectLst/>
                <a:latin typeface="+mn-lt"/>
                <a:ea typeface="+mn-ea"/>
                <a:cs typeface="+mn-cs"/>
              </a:rPr>
              <a:t> persistence over time and one of the ways this could be done is through providing on-demand </a:t>
            </a:r>
            <a:r>
              <a:rPr lang="en-US" sz="1800" b="0" i="0" u="none" strike="noStrike" kern="1200" baseline="0" dirty="0" err="1" smtClean="0">
                <a:solidFill>
                  <a:schemeClr val="tx1"/>
                </a:solidFill>
                <a:effectLst/>
                <a:latin typeface="+mn-lt"/>
                <a:ea typeface="+mn-ea"/>
                <a:cs typeface="+mn-cs"/>
              </a:rPr>
              <a:t>PrEP</a:t>
            </a:r>
            <a:r>
              <a:rPr lang="en-US" sz="1800" b="0" i="0" u="none" strike="noStrike" kern="1200" baseline="0" dirty="0" smtClean="0">
                <a:solidFill>
                  <a:schemeClr val="tx1"/>
                </a:solidFill>
                <a:effectLst/>
                <a:latin typeface="+mn-lt"/>
                <a:ea typeface="+mn-ea"/>
                <a:cs typeface="+mn-cs"/>
              </a:rPr>
              <a:t> for periods where adolescents had less sexual activity.</a:t>
            </a:r>
            <a:endParaRPr lang="en-US" sz="1800" b="0" i="0" u="none" strike="noStrike" kern="1200" dirty="0" smtClean="0">
              <a:solidFill>
                <a:schemeClr val="tx1"/>
              </a:solidFill>
              <a:effectLst/>
              <a:latin typeface="+mn-lt"/>
              <a:ea typeface="+mn-ea"/>
              <a:cs typeface="+mn-cs"/>
            </a:endParaRPr>
          </a:p>
          <a:p>
            <a:pPr rtl="0" eaLnBrk="1" fontAlgn="t" latinLnBrk="0" hangingPunct="1"/>
            <a:endParaRPr lang="en-US" sz="1800" b="0" i="0" u="none" strike="noStrike" kern="1200" dirty="0" smtClean="0">
              <a:solidFill>
                <a:schemeClr val="tx1"/>
              </a:solidFill>
              <a:effectLst/>
              <a:latin typeface="+mn-lt"/>
              <a:ea typeface="+mn-ea"/>
              <a:cs typeface="+mn-cs"/>
            </a:endParaRPr>
          </a:p>
          <a:p>
            <a:pPr rtl="0" eaLnBrk="1" fontAlgn="t" latinLnBrk="0" hangingPunct="1"/>
            <a:r>
              <a:rPr lang="en-US" sz="1800" b="0" i="0" u="none" strike="noStrike" kern="1200" dirty="0" err="1" smtClean="0">
                <a:solidFill>
                  <a:schemeClr val="tx1"/>
                </a:solidFill>
                <a:effectLst/>
                <a:latin typeface="+mn-lt"/>
                <a:ea typeface="+mn-ea"/>
                <a:cs typeface="+mn-cs"/>
              </a:rPr>
              <a:t>Siegler</a:t>
            </a:r>
            <a:r>
              <a:rPr lang="en-US" sz="1800" b="0" i="0" u="none" strike="noStrike" kern="1200" baseline="0" dirty="0" smtClean="0">
                <a:solidFill>
                  <a:schemeClr val="tx1"/>
                </a:solidFill>
                <a:effectLst/>
                <a:latin typeface="+mn-lt"/>
                <a:ea typeface="+mn-ea"/>
                <a:cs typeface="+mn-cs"/>
              </a:rPr>
              <a:t> </a:t>
            </a:r>
            <a:r>
              <a:rPr lang="en-US" sz="1800" b="0" i="0" u="none" strike="noStrike" kern="1200" baseline="0" dirty="0">
                <a:solidFill>
                  <a:schemeClr val="tx1"/>
                </a:solidFill>
                <a:effectLst/>
                <a:latin typeface="+mn-lt"/>
                <a:ea typeface="+mn-ea"/>
                <a:cs typeface="+mn-cs"/>
              </a:rPr>
              <a:t>et al</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0" i="0" u="none" strike="noStrike" kern="1200" baseline="0" dirty="0">
                <a:solidFill>
                  <a:schemeClr val="tx1"/>
                </a:solidFill>
                <a:effectLst/>
                <a:latin typeface="+mn-lt"/>
                <a:ea typeface="+mn-ea"/>
                <a:cs typeface="+mn-cs"/>
              </a:rPr>
              <a:t>Abstract 955</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0" i="0" u="none" strike="noStrike" kern="1200" dirty="0">
                <a:solidFill>
                  <a:schemeClr val="tx1"/>
                </a:solidFill>
                <a:effectLst/>
                <a:latin typeface="+mn-lt"/>
                <a:ea typeface="+mn-ea"/>
                <a:cs typeface="+mn-cs"/>
              </a:rPr>
              <a:t>Telehealth Medicine</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0" i="0" u="none" strike="noStrike" kern="1200" dirty="0">
                <a:solidFill>
                  <a:schemeClr val="tx1"/>
                </a:solidFill>
                <a:effectLst/>
                <a:latin typeface="+mn-lt"/>
                <a:ea typeface="+mn-ea"/>
                <a:cs typeface="+mn-cs"/>
              </a:rPr>
              <a:t>Young Black MSM</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0" i="0" u="none" strike="noStrike" kern="1200" dirty="0">
                <a:solidFill>
                  <a:schemeClr val="tx1"/>
                </a:solidFill>
                <a:effectLst/>
                <a:latin typeface="+mn-lt"/>
                <a:ea typeface="+mn-ea"/>
                <a:cs typeface="+mn-cs"/>
              </a:rPr>
              <a:t>Age 18-30 years</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0" i="0" u="none" strike="noStrike" kern="1200" dirty="0">
                <a:solidFill>
                  <a:schemeClr val="tx1"/>
                </a:solidFill>
                <a:effectLst/>
                <a:latin typeface="+mn-lt"/>
                <a:ea typeface="+mn-ea"/>
                <a:cs typeface="+mn-cs"/>
              </a:rPr>
              <a:t>N=50</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1" i="0" u="none" strike="noStrike" kern="1200" dirty="0">
                <a:solidFill>
                  <a:schemeClr val="tx1"/>
                </a:solidFill>
                <a:effectLst/>
                <a:latin typeface="+mn-lt"/>
                <a:ea typeface="+mn-ea"/>
                <a:cs typeface="+mn-cs"/>
              </a:rPr>
              <a:t>High acceptability </a:t>
            </a:r>
            <a:r>
              <a:rPr lang="en-US" sz="1800" b="0" i="0" u="none" strike="noStrike" kern="1200" dirty="0">
                <a:solidFill>
                  <a:schemeClr val="tx1"/>
                </a:solidFill>
                <a:effectLst/>
                <a:latin typeface="+mn-lt"/>
                <a:ea typeface="+mn-ea"/>
                <a:cs typeface="+mn-cs"/>
              </a:rPr>
              <a:t>of </a:t>
            </a:r>
            <a:r>
              <a:rPr lang="en-US" sz="1800" b="1" i="0" u="none" strike="noStrike" kern="1200" dirty="0">
                <a:solidFill>
                  <a:schemeClr val="tx1"/>
                </a:solidFill>
                <a:effectLst/>
                <a:latin typeface="+mn-lt"/>
                <a:ea typeface="+mn-ea"/>
                <a:cs typeface="+mn-cs"/>
              </a:rPr>
              <a:t>electronically</a:t>
            </a:r>
            <a:r>
              <a:rPr lang="en-US" sz="1800" b="0" i="0" u="none" strike="noStrike" kern="1200" baseline="0" dirty="0">
                <a:solidFill>
                  <a:schemeClr val="tx1"/>
                </a:solidFill>
                <a:effectLst/>
                <a:latin typeface="+mn-lt"/>
                <a:ea typeface="+mn-ea"/>
                <a:cs typeface="+mn-cs"/>
              </a:rPr>
              <a:t> delivered </a:t>
            </a:r>
            <a:r>
              <a:rPr lang="en-US" sz="1800" b="0" i="0" u="none" strike="noStrike" kern="1200" baseline="0" dirty="0" err="1">
                <a:solidFill>
                  <a:schemeClr val="tx1"/>
                </a:solidFill>
                <a:effectLst/>
                <a:latin typeface="+mn-lt"/>
                <a:ea typeface="+mn-ea"/>
                <a:cs typeface="+mn-cs"/>
              </a:rPr>
              <a:t>PrEP</a:t>
            </a:r>
            <a:r>
              <a:rPr lang="en-US" sz="1800" b="0" i="0" u="none" strike="noStrike" kern="1200" baseline="0" dirty="0">
                <a:solidFill>
                  <a:schemeClr val="tx1"/>
                </a:solidFill>
                <a:effectLst/>
                <a:latin typeface="+mn-lt"/>
                <a:ea typeface="+mn-ea"/>
                <a:cs typeface="+mn-cs"/>
              </a:rPr>
              <a:t> service (93%)</a:t>
            </a:r>
          </a:p>
          <a:p>
            <a:pPr rtl="0" eaLnBrk="1" fontAlgn="t" latinLnBrk="0" hangingPunct="1"/>
            <a:r>
              <a:rPr lang="en-US" sz="1800" b="0" i="0" u="none" strike="noStrike" kern="1200" baseline="0" dirty="0">
                <a:solidFill>
                  <a:schemeClr val="tx1"/>
                </a:solidFill>
                <a:effectLst/>
                <a:latin typeface="+mn-lt"/>
                <a:ea typeface="+mn-ea"/>
                <a:cs typeface="+mn-cs"/>
              </a:rPr>
              <a:t>[Multi-site in the US]</a:t>
            </a:r>
          </a:p>
          <a:p>
            <a:pPr rtl="0" eaLnBrk="1" fontAlgn="t" latinLnBrk="0" hangingPunct="1"/>
            <a:r>
              <a:rPr lang="en-GB" dirty="0">
                <a:hlinkClick r:id="rId3"/>
              </a:rPr>
              <a:t>http://www.croiconference.org/sites/default/files/posters-2019/1430_Siegler_0955.pdf</a:t>
            </a:r>
            <a:endParaRPr lang="en-GB" dirty="0"/>
          </a:p>
          <a:p>
            <a:pPr rtl="0" eaLnBrk="1" fontAlgn="t" latinLnBrk="0" hangingPunct="1"/>
            <a:r>
              <a:rPr lang="en-US" sz="1800" b="0" i="0" kern="1200" dirty="0">
                <a:solidFill>
                  <a:schemeClr val="tx1"/>
                </a:solidFill>
                <a:effectLst/>
                <a:latin typeface="+mn-lt"/>
                <a:ea typeface="+mn-ea"/>
                <a:cs typeface="+mn-cs"/>
              </a:rPr>
              <a:t>‘</a:t>
            </a:r>
            <a:r>
              <a:rPr lang="en-US" sz="1800" b="0" i="0" kern="1200" dirty="0" err="1">
                <a:solidFill>
                  <a:schemeClr val="tx1"/>
                </a:solidFill>
                <a:effectLst/>
                <a:latin typeface="+mn-lt"/>
                <a:ea typeface="+mn-ea"/>
                <a:cs typeface="+mn-cs"/>
              </a:rPr>
              <a:t>ePrEP</a:t>
            </a:r>
            <a:r>
              <a:rPr lang="en-US" sz="1800" b="0" i="0" kern="1200" dirty="0">
                <a:solidFill>
                  <a:schemeClr val="tx1"/>
                </a:solidFill>
                <a:effectLst/>
                <a:latin typeface="+mn-lt"/>
                <a:ea typeface="+mn-ea"/>
                <a:cs typeface="+mn-cs"/>
              </a:rPr>
              <a:t>, a smartphone telemedicine system with video consultations, lab testing using home specimen collection, and when possible home prescription delivery’</a:t>
            </a:r>
            <a:endParaRPr lang="th-TH" sz="1800" b="0" i="0" u="none" strike="noStrike" kern="1200" dirty="0">
              <a:solidFill>
                <a:schemeClr val="tx1"/>
              </a:solidFill>
              <a:effectLst/>
              <a:latin typeface="+mn-lt"/>
              <a:ea typeface="+mn-ea"/>
              <a:cs typeface="+mn-cs"/>
            </a:endParaRPr>
          </a:p>
          <a:p>
            <a:pPr rtl="0" eaLnBrk="1" fontAlgn="t" latinLnBrk="0" hangingPunct="1"/>
            <a:endParaRPr lang="en-US" sz="1800" b="0" i="0" u="none" strike="noStrike" kern="1200" dirty="0">
              <a:solidFill>
                <a:schemeClr val="tx1"/>
              </a:solidFill>
              <a:effectLst/>
              <a:latin typeface="+mn-lt"/>
              <a:ea typeface="+mn-ea"/>
              <a:cs typeface="+mn-cs"/>
            </a:endParaRPr>
          </a:p>
          <a:p>
            <a:pPr rtl="0" eaLnBrk="1" fontAlgn="t" latinLnBrk="0" hangingPunct="1"/>
            <a:r>
              <a:rPr lang="en-US" sz="1800" b="0" i="0" u="none" strike="noStrike" kern="1200" dirty="0" err="1">
                <a:solidFill>
                  <a:schemeClr val="tx1"/>
                </a:solidFill>
                <a:effectLst/>
                <a:latin typeface="+mn-lt"/>
                <a:ea typeface="+mn-ea"/>
                <a:cs typeface="+mn-cs"/>
              </a:rPr>
              <a:t>Mustanski</a:t>
            </a:r>
            <a:r>
              <a:rPr lang="en-US" sz="1800" b="0" i="0" u="none" strike="noStrike" kern="1200" baseline="0" dirty="0">
                <a:solidFill>
                  <a:schemeClr val="tx1"/>
                </a:solidFill>
                <a:effectLst/>
                <a:latin typeface="+mn-lt"/>
                <a:ea typeface="+mn-ea"/>
                <a:cs typeface="+mn-cs"/>
              </a:rPr>
              <a:t> et al</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0" i="0" u="none" strike="noStrike" kern="1200" baseline="0" dirty="0">
                <a:solidFill>
                  <a:schemeClr val="tx1"/>
                </a:solidFill>
                <a:effectLst/>
                <a:latin typeface="+mn-lt"/>
                <a:ea typeface="+mn-ea"/>
                <a:cs typeface="+mn-cs"/>
              </a:rPr>
              <a:t>Abstract 988</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0" i="0" u="none" strike="noStrike" kern="1200" dirty="0">
                <a:solidFill>
                  <a:schemeClr val="tx1"/>
                </a:solidFill>
                <a:effectLst/>
                <a:latin typeface="+mn-lt"/>
                <a:ea typeface="+mn-ea"/>
                <a:cs typeface="+mn-cs"/>
              </a:rPr>
              <a:t>HIV</a:t>
            </a:r>
            <a:r>
              <a:rPr lang="en-US" sz="1800" b="0" i="0" u="none" strike="noStrike" kern="1200" baseline="0" dirty="0">
                <a:solidFill>
                  <a:schemeClr val="tx1"/>
                </a:solidFill>
                <a:effectLst/>
                <a:latin typeface="+mn-lt"/>
                <a:ea typeface="+mn-ea"/>
                <a:cs typeface="+mn-cs"/>
              </a:rPr>
              <a:t> Stigma Reduction</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0" i="0" u="none" strike="noStrike" kern="1200" dirty="0">
                <a:solidFill>
                  <a:schemeClr val="tx1"/>
                </a:solidFill>
                <a:effectLst/>
                <a:latin typeface="+mn-lt"/>
                <a:ea typeface="+mn-ea"/>
                <a:cs typeface="+mn-cs"/>
              </a:rPr>
              <a:t>YMSM</a:t>
            </a:r>
            <a:r>
              <a:rPr lang="en-US" sz="1800" b="0" i="0" u="none" strike="noStrike" kern="1200" baseline="0" dirty="0">
                <a:solidFill>
                  <a:schemeClr val="tx1"/>
                </a:solidFill>
                <a:effectLst/>
                <a:latin typeface="+mn-lt"/>
                <a:ea typeface="+mn-ea"/>
                <a:cs typeface="+mn-cs"/>
              </a:rPr>
              <a:t> + YTGW</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0" i="0" u="none" strike="noStrike" kern="1200" baseline="0" dirty="0">
                <a:solidFill>
                  <a:schemeClr val="tx1"/>
                </a:solidFill>
                <a:effectLst/>
                <a:latin typeface="+mn-lt"/>
                <a:ea typeface="+mn-ea"/>
                <a:cs typeface="+mn-cs"/>
              </a:rPr>
              <a:t>Age 16-29 years</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0" i="0" u="none" strike="noStrike" kern="1200" baseline="0" dirty="0">
                <a:solidFill>
                  <a:schemeClr val="tx1"/>
                </a:solidFill>
                <a:effectLst/>
                <a:latin typeface="+mn-lt"/>
                <a:ea typeface="+mn-ea"/>
                <a:cs typeface="+mn-cs"/>
              </a:rPr>
              <a:t>N=105</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1" i="0" u="none" strike="noStrike" kern="1200" dirty="0">
                <a:solidFill>
                  <a:schemeClr val="tx1"/>
                </a:solidFill>
                <a:effectLst/>
                <a:latin typeface="+mn-lt"/>
                <a:ea typeface="+mn-ea"/>
                <a:cs typeface="+mn-cs"/>
              </a:rPr>
              <a:t>Positive</a:t>
            </a:r>
            <a:r>
              <a:rPr lang="en-US" sz="1800" b="1" i="0" u="none" strike="noStrike" kern="1200" baseline="0" dirty="0">
                <a:solidFill>
                  <a:schemeClr val="tx1"/>
                </a:solidFill>
                <a:effectLst/>
                <a:latin typeface="+mn-lt"/>
                <a:ea typeface="+mn-ea"/>
                <a:cs typeface="+mn-cs"/>
              </a:rPr>
              <a:t> attitudes </a:t>
            </a:r>
            <a:r>
              <a:rPr lang="en-US" sz="1800" b="0" i="0" u="none" strike="noStrike" kern="1200" baseline="0" dirty="0">
                <a:solidFill>
                  <a:schemeClr val="tx1"/>
                </a:solidFill>
                <a:effectLst/>
                <a:latin typeface="+mn-lt"/>
                <a:ea typeface="+mn-ea"/>
                <a:cs typeface="+mn-cs"/>
              </a:rPr>
              <a:t>to </a:t>
            </a:r>
            <a:r>
              <a:rPr lang="en-US" sz="1800" b="0" i="0" u="none" strike="noStrike" kern="1200" baseline="0" dirty="0" err="1">
                <a:solidFill>
                  <a:schemeClr val="tx1"/>
                </a:solidFill>
                <a:effectLst/>
                <a:latin typeface="+mn-lt"/>
                <a:ea typeface="+mn-ea"/>
                <a:cs typeface="+mn-cs"/>
              </a:rPr>
              <a:t>PrEP</a:t>
            </a:r>
            <a:r>
              <a:rPr lang="en-US" sz="1800" b="0" i="0" u="none" strike="noStrike" kern="1200" baseline="0" dirty="0">
                <a:solidFill>
                  <a:schemeClr val="tx1"/>
                </a:solidFill>
                <a:effectLst/>
                <a:latin typeface="+mn-lt"/>
                <a:ea typeface="+mn-ea"/>
                <a:cs typeface="+mn-cs"/>
              </a:rPr>
              <a:t> - </a:t>
            </a:r>
            <a:r>
              <a:rPr lang="en-US" sz="1800" b="1" i="0" u="none" strike="noStrike" kern="1200" baseline="0" dirty="0">
                <a:solidFill>
                  <a:schemeClr val="tx1"/>
                </a:solidFill>
                <a:effectLst/>
                <a:latin typeface="+mn-lt"/>
                <a:ea typeface="+mn-ea"/>
                <a:cs typeface="+mn-cs"/>
              </a:rPr>
              <a:t>higher </a:t>
            </a:r>
            <a:r>
              <a:rPr lang="en-US" sz="1800" b="1" i="0" u="none" strike="noStrike" kern="1200" baseline="0" dirty="0" err="1">
                <a:solidFill>
                  <a:schemeClr val="tx1"/>
                </a:solidFill>
                <a:effectLst/>
                <a:latin typeface="+mn-lt"/>
                <a:ea typeface="+mn-ea"/>
                <a:cs typeface="+mn-cs"/>
              </a:rPr>
              <a:t>PrEP</a:t>
            </a:r>
            <a:r>
              <a:rPr lang="en-US" sz="1800" b="1" i="0" u="none" strike="noStrike" kern="1200" baseline="0" dirty="0">
                <a:solidFill>
                  <a:schemeClr val="tx1"/>
                </a:solidFill>
                <a:effectLst/>
                <a:latin typeface="+mn-lt"/>
                <a:ea typeface="+mn-ea"/>
                <a:cs typeface="+mn-cs"/>
              </a:rPr>
              <a:t> use </a:t>
            </a:r>
            <a:r>
              <a:rPr lang="en-US" sz="1800" b="0" i="0" u="none" strike="noStrike" kern="1200" baseline="0" dirty="0">
                <a:solidFill>
                  <a:schemeClr val="tx1"/>
                </a:solidFill>
                <a:effectLst/>
                <a:latin typeface="+mn-lt"/>
                <a:ea typeface="+mn-ea"/>
                <a:cs typeface="+mn-cs"/>
              </a:rPr>
              <a:t>(OR, 5.05)</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1" i="0" u="none" strike="noStrike" kern="1200" baseline="0" dirty="0">
                <a:solidFill>
                  <a:schemeClr val="tx1"/>
                </a:solidFill>
                <a:effectLst/>
                <a:latin typeface="+mn-lt"/>
                <a:ea typeface="+mn-ea"/>
                <a:cs typeface="+mn-cs"/>
              </a:rPr>
              <a:t>Higher stigma – lower </a:t>
            </a:r>
            <a:r>
              <a:rPr lang="en-US" sz="1800" b="1" i="0" u="none" strike="noStrike" kern="1200" baseline="0" dirty="0" err="1">
                <a:solidFill>
                  <a:schemeClr val="tx1"/>
                </a:solidFill>
                <a:effectLst/>
                <a:latin typeface="+mn-lt"/>
                <a:ea typeface="+mn-ea"/>
                <a:cs typeface="+mn-cs"/>
              </a:rPr>
              <a:t>PrEP</a:t>
            </a:r>
            <a:r>
              <a:rPr lang="en-US" sz="1800" b="1" i="0" u="none" strike="noStrike" kern="1200" baseline="0" dirty="0">
                <a:solidFill>
                  <a:schemeClr val="tx1"/>
                </a:solidFill>
                <a:effectLst/>
                <a:latin typeface="+mn-lt"/>
                <a:ea typeface="+mn-ea"/>
                <a:cs typeface="+mn-cs"/>
              </a:rPr>
              <a:t> use  </a:t>
            </a:r>
            <a:r>
              <a:rPr lang="en-US" sz="1800" b="0" i="0" u="none" strike="noStrike" kern="1200" baseline="0" dirty="0">
                <a:solidFill>
                  <a:schemeClr val="tx1"/>
                </a:solidFill>
                <a:effectLst/>
                <a:latin typeface="+mn-lt"/>
                <a:ea typeface="+mn-ea"/>
                <a:cs typeface="+mn-cs"/>
              </a:rPr>
              <a:t>(OR, 0.50)</a:t>
            </a:r>
          </a:p>
          <a:p>
            <a:pPr rtl="0" eaLnBrk="1" fontAlgn="t" latinLnBrk="0" hangingPunct="1"/>
            <a:r>
              <a:rPr lang="en-US" sz="1800" b="0" i="0" u="none" strike="noStrike" kern="1200" baseline="0" dirty="0">
                <a:solidFill>
                  <a:schemeClr val="tx1"/>
                </a:solidFill>
                <a:effectLst/>
                <a:latin typeface="+mn-lt"/>
                <a:ea typeface="+mn-ea"/>
                <a:cs typeface="+mn-cs"/>
              </a:rPr>
              <a:t>[Chicago]</a:t>
            </a:r>
            <a:endParaRPr lang="th-TH" sz="1800" b="0" i="0" u="none" strike="noStrike" kern="1200" dirty="0">
              <a:solidFill>
                <a:schemeClr val="tx1"/>
              </a:solidFill>
              <a:effectLst/>
              <a:latin typeface="+mn-lt"/>
              <a:ea typeface="+mn-ea"/>
              <a:cs typeface="+mn-cs"/>
            </a:endParaRPr>
          </a:p>
          <a:p>
            <a:pPr rtl="0" eaLnBrk="1" fontAlgn="t" latinLnBrk="0" hangingPunct="1"/>
            <a:r>
              <a:rPr lang="en-GB" dirty="0">
                <a:hlinkClick r:id="rId4"/>
              </a:rPr>
              <a:t>http://www.croiconference.org/sites/default/files/posters-2019/1430_Mustanski_0988.pdf</a:t>
            </a:r>
            <a:endParaRPr lang="en-GB" dirty="0"/>
          </a:p>
          <a:p>
            <a:pPr rtl="0" eaLnBrk="1" fontAlgn="t" latinLnBrk="0" hangingPunct="1"/>
            <a:endParaRPr lang="en-US" sz="1800" b="0" i="0" u="none" strike="noStrike" kern="1200" dirty="0">
              <a:solidFill>
                <a:schemeClr val="tx1"/>
              </a:solidFill>
              <a:effectLst/>
              <a:latin typeface="+mn-lt"/>
              <a:ea typeface="+mn-ea"/>
              <a:cs typeface="+mn-cs"/>
            </a:endParaRPr>
          </a:p>
          <a:p>
            <a:pPr rtl="0" eaLnBrk="1" fontAlgn="t" latinLnBrk="0" hangingPunct="1"/>
            <a:r>
              <a:rPr lang="en-US" sz="1800" b="0" i="0" u="none" strike="noStrike" kern="1200" dirty="0" err="1">
                <a:solidFill>
                  <a:schemeClr val="tx1"/>
                </a:solidFill>
                <a:effectLst/>
                <a:latin typeface="+mn-lt"/>
                <a:ea typeface="+mn-ea"/>
                <a:cs typeface="+mn-cs"/>
              </a:rPr>
              <a:t>Serota</a:t>
            </a:r>
            <a:r>
              <a:rPr lang="en-US" sz="1800" b="0" i="0" u="none" strike="noStrike" kern="1200" dirty="0">
                <a:solidFill>
                  <a:schemeClr val="tx1"/>
                </a:solidFill>
                <a:effectLst/>
                <a:latin typeface="+mn-lt"/>
                <a:ea typeface="+mn-ea"/>
                <a:cs typeface="+mn-cs"/>
              </a:rPr>
              <a:t> et al</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0" i="0" u="none" strike="noStrike" kern="1200" dirty="0">
                <a:solidFill>
                  <a:schemeClr val="tx1"/>
                </a:solidFill>
                <a:effectLst/>
                <a:latin typeface="+mn-lt"/>
                <a:ea typeface="+mn-ea"/>
                <a:cs typeface="+mn-cs"/>
              </a:rPr>
              <a:t>Abstract 963</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0" i="0" u="none" strike="noStrike" kern="1200" dirty="0" err="1">
                <a:solidFill>
                  <a:schemeClr val="tx1"/>
                </a:solidFill>
                <a:effectLst/>
                <a:latin typeface="+mn-lt"/>
                <a:ea typeface="+mn-ea"/>
                <a:cs typeface="+mn-cs"/>
              </a:rPr>
              <a:t>PrEP</a:t>
            </a:r>
            <a:r>
              <a:rPr lang="en-US" sz="1800" b="0" i="0" u="none" strike="noStrike" kern="1200" baseline="0" dirty="0">
                <a:solidFill>
                  <a:schemeClr val="tx1"/>
                </a:solidFill>
                <a:effectLst/>
                <a:latin typeface="+mn-lt"/>
                <a:ea typeface="+mn-ea"/>
                <a:cs typeface="+mn-cs"/>
              </a:rPr>
              <a:t> Persistence and Discontinuations</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0" i="0" u="none" strike="noStrike" kern="1200" dirty="0">
                <a:solidFill>
                  <a:schemeClr val="tx1"/>
                </a:solidFill>
                <a:effectLst/>
                <a:latin typeface="+mn-lt"/>
                <a:ea typeface="+mn-ea"/>
                <a:cs typeface="+mn-cs"/>
              </a:rPr>
              <a:t>Young Black MSM</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0" i="0" u="none" strike="noStrike" kern="1200" dirty="0">
                <a:solidFill>
                  <a:schemeClr val="tx1"/>
                </a:solidFill>
                <a:effectLst/>
                <a:latin typeface="+mn-lt"/>
                <a:ea typeface="+mn-ea"/>
                <a:cs typeface="+mn-cs"/>
              </a:rPr>
              <a:t>Age  18-29years</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0" i="0" u="none" strike="noStrike" kern="1200" dirty="0">
                <a:solidFill>
                  <a:schemeClr val="tx1"/>
                </a:solidFill>
                <a:effectLst/>
                <a:latin typeface="+mn-lt"/>
                <a:ea typeface="+mn-ea"/>
                <a:cs typeface="+mn-cs"/>
              </a:rPr>
              <a:t>N=125</a:t>
            </a:r>
            <a:r>
              <a:rPr lang="en-US" sz="1800" b="0" i="0" u="none" strike="noStrike" kern="1200" baseline="0" dirty="0">
                <a:solidFill>
                  <a:schemeClr val="tx1"/>
                </a:solidFill>
                <a:effectLst/>
                <a:latin typeface="+mn-lt"/>
                <a:ea typeface="+mn-ea"/>
                <a:cs typeface="+mn-cs"/>
              </a:rPr>
              <a:t> (initiated </a:t>
            </a:r>
            <a:r>
              <a:rPr lang="en-US" sz="1800" b="0" i="0" u="none" strike="noStrike" kern="1200" baseline="0" dirty="0" err="1">
                <a:solidFill>
                  <a:schemeClr val="tx1"/>
                </a:solidFill>
                <a:effectLst/>
                <a:latin typeface="+mn-lt"/>
                <a:ea typeface="+mn-ea"/>
                <a:cs typeface="+mn-cs"/>
              </a:rPr>
              <a:t>PrEP</a:t>
            </a:r>
            <a:r>
              <a:rPr lang="en-US" sz="1800" b="0" i="0" u="none" strike="noStrike" kern="1200" baseline="0" dirty="0">
                <a:solidFill>
                  <a:schemeClr val="tx1"/>
                </a:solidFill>
                <a:effectLst/>
                <a:latin typeface="+mn-lt"/>
                <a:ea typeface="+mn-ea"/>
                <a:cs typeface="+mn-cs"/>
              </a:rPr>
              <a:t>)</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1" i="0" u="none" strike="noStrike" kern="1200" dirty="0">
                <a:solidFill>
                  <a:schemeClr val="tx1"/>
                </a:solidFill>
                <a:effectLst/>
                <a:latin typeface="+mn-lt"/>
                <a:ea typeface="+mn-ea"/>
                <a:cs typeface="+mn-cs"/>
              </a:rPr>
              <a:t>Younger age </a:t>
            </a:r>
            <a:r>
              <a:rPr lang="en-US" sz="1800" b="0" i="0" u="none" strike="noStrike" kern="1200" dirty="0">
                <a:solidFill>
                  <a:schemeClr val="tx1"/>
                </a:solidFill>
                <a:effectLst/>
                <a:latin typeface="+mn-lt"/>
                <a:ea typeface="+mn-ea"/>
                <a:cs typeface="+mn-cs"/>
              </a:rPr>
              <a:t>associated with </a:t>
            </a:r>
            <a:r>
              <a:rPr lang="en-US" sz="1800" b="1" i="0" u="none" strike="noStrike" kern="1200" dirty="0">
                <a:solidFill>
                  <a:schemeClr val="tx1"/>
                </a:solidFill>
                <a:effectLst/>
                <a:latin typeface="+mn-lt"/>
                <a:ea typeface="+mn-ea"/>
                <a:cs typeface="+mn-cs"/>
              </a:rPr>
              <a:t>discontinuations</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0" i="0" u="none" strike="noStrike" kern="1200" dirty="0">
                <a:solidFill>
                  <a:schemeClr val="tx1"/>
                </a:solidFill>
                <a:effectLst/>
                <a:latin typeface="+mn-lt"/>
                <a:ea typeface="+mn-ea"/>
                <a:cs typeface="+mn-cs"/>
              </a:rPr>
              <a:t>Need for interventions to </a:t>
            </a:r>
            <a:r>
              <a:rPr lang="en-US" sz="1800" b="1" i="0" u="none" strike="noStrike" kern="1200" dirty="0">
                <a:solidFill>
                  <a:schemeClr val="tx1"/>
                </a:solidFill>
                <a:effectLst/>
                <a:latin typeface="+mn-lt"/>
                <a:ea typeface="+mn-ea"/>
                <a:cs typeface="+mn-cs"/>
              </a:rPr>
              <a:t>support </a:t>
            </a:r>
            <a:r>
              <a:rPr lang="en-US" sz="1800" b="1" i="0" u="none" strike="noStrike" kern="1200" dirty="0" err="1">
                <a:solidFill>
                  <a:schemeClr val="tx1"/>
                </a:solidFill>
                <a:effectLst/>
                <a:latin typeface="+mn-lt"/>
                <a:ea typeface="+mn-ea"/>
                <a:cs typeface="+mn-cs"/>
              </a:rPr>
              <a:t>PrEP</a:t>
            </a:r>
            <a:r>
              <a:rPr lang="en-US" sz="1800" b="1" i="0" u="none" strike="noStrike" kern="1200" dirty="0">
                <a:solidFill>
                  <a:schemeClr val="tx1"/>
                </a:solidFill>
                <a:effectLst/>
                <a:latin typeface="+mn-lt"/>
                <a:ea typeface="+mn-ea"/>
                <a:cs typeface="+mn-cs"/>
              </a:rPr>
              <a:t> persistence</a:t>
            </a:r>
            <a:endParaRPr lang="th-TH" sz="1800" b="0" i="0" u="none" strike="noStrike" kern="1200" dirty="0">
              <a:solidFill>
                <a:schemeClr val="tx1"/>
              </a:solidFill>
              <a:effectLst/>
              <a:latin typeface="+mn-lt"/>
              <a:ea typeface="+mn-ea"/>
              <a:cs typeface="+mn-cs"/>
            </a:endParaRPr>
          </a:p>
          <a:p>
            <a:pPr rtl="0" eaLnBrk="1" fontAlgn="t" latinLnBrk="0" hangingPunct="1"/>
            <a:r>
              <a:rPr lang="en-US" sz="1800" b="0" i="0" u="none" strike="noStrike" kern="1200" dirty="0">
                <a:solidFill>
                  <a:schemeClr val="tx1"/>
                </a:solidFill>
                <a:effectLst/>
                <a:latin typeface="+mn-lt"/>
                <a:ea typeface="+mn-ea"/>
                <a:cs typeface="+mn-cs"/>
              </a:rPr>
              <a:t>Evaluation</a:t>
            </a:r>
            <a:r>
              <a:rPr lang="en-US" sz="1800" b="0" i="0" u="none" strike="noStrike" kern="1200" baseline="0" dirty="0">
                <a:solidFill>
                  <a:schemeClr val="tx1"/>
                </a:solidFill>
                <a:effectLst/>
                <a:latin typeface="+mn-lt"/>
                <a:ea typeface="+mn-ea"/>
                <a:cs typeface="+mn-cs"/>
              </a:rPr>
              <a:t> of </a:t>
            </a:r>
            <a:r>
              <a:rPr lang="en-US" sz="1800" b="1" i="0" u="none" strike="noStrike" kern="1200" baseline="0" dirty="0">
                <a:solidFill>
                  <a:schemeClr val="tx1"/>
                </a:solidFill>
                <a:effectLst/>
                <a:latin typeface="+mn-lt"/>
                <a:ea typeface="+mn-ea"/>
                <a:cs typeface="+mn-cs"/>
              </a:rPr>
              <a:t>on-demand </a:t>
            </a:r>
            <a:r>
              <a:rPr lang="en-US" sz="1800" b="1" i="0" u="none" strike="noStrike" kern="1200" baseline="0" dirty="0" err="1">
                <a:solidFill>
                  <a:schemeClr val="tx1"/>
                </a:solidFill>
                <a:effectLst/>
                <a:latin typeface="+mn-lt"/>
                <a:ea typeface="+mn-ea"/>
                <a:cs typeface="+mn-cs"/>
              </a:rPr>
              <a:t>PrEP</a:t>
            </a:r>
            <a:r>
              <a:rPr lang="en-US" sz="1800" b="0" i="0" u="none" strike="noStrike" kern="1200" baseline="0" dirty="0">
                <a:solidFill>
                  <a:schemeClr val="tx1"/>
                </a:solidFill>
                <a:effectLst/>
                <a:latin typeface="+mn-lt"/>
                <a:ea typeface="+mn-ea"/>
                <a:cs typeface="+mn-cs"/>
              </a:rPr>
              <a:t> for periods of </a:t>
            </a:r>
            <a:r>
              <a:rPr lang="en-US" sz="1800" b="1" i="0" u="none" strike="noStrike" kern="1200" baseline="0" dirty="0">
                <a:solidFill>
                  <a:schemeClr val="tx1"/>
                </a:solidFill>
                <a:effectLst/>
                <a:latin typeface="+mn-lt"/>
                <a:ea typeface="+mn-ea"/>
                <a:cs typeface="+mn-cs"/>
              </a:rPr>
              <a:t>less sexual activity</a:t>
            </a:r>
            <a:endParaRPr lang="th-TH" sz="1800" b="0" i="0" u="none" strike="noStrike" kern="1200" dirty="0">
              <a:solidFill>
                <a:schemeClr val="tx1"/>
              </a:solidFill>
              <a:effectLst/>
              <a:latin typeface="+mn-lt"/>
              <a:ea typeface="+mn-ea"/>
              <a:cs typeface="+mn-cs"/>
            </a:endParaRPr>
          </a:p>
          <a:p>
            <a:r>
              <a:rPr lang="en-US" dirty="0"/>
              <a:t>[Atlanta]</a:t>
            </a:r>
          </a:p>
          <a:p>
            <a:r>
              <a:rPr lang="en-GB" dirty="0">
                <a:hlinkClick r:id="rId5"/>
              </a:rPr>
              <a:t>http://www.croiconference.org/sites/default/files/posters-2019/1430_Serota_0963.pdf</a:t>
            </a:r>
            <a:endParaRPr lang="en-US" dirty="0"/>
          </a:p>
        </p:txBody>
      </p:sp>
      <p:sp>
        <p:nvSpPr>
          <p:cNvPr id="4" name="Slide Number Placeholder 3"/>
          <p:cNvSpPr>
            <a:spLocks noGrp="1"/>
          </p:cNvSpPr>
          <p:nvPr>
            <p:ph type="sldNum" sz="quarter" idx="10"/>
          </p:nvPr>
        </p:nvSpPr>
        <p:spPr/>
        <p:txBody>
          <a:bodyPr/>
          <a:lstStyle/>
          <a:p>
            <a:fld id="{DF0B1B57-253A-4E65-9011-CD84417528FA}" type="slidenum">
              <a:rPr lang="th-TH" smtClean="0"/>
              <a:t>8</a:t>
            </a:fld>
            <a:endParaRPr lang="th-TH"/>
          </a:p>
        </p:txBody>
      </p:sp>
    </p:spTree>
    <p:extLst>
      <p:ext uri="{BB962C8B-B14F-4D97-AF65-F5344CB8AC3E}">
        <p14:creationId xmlns:p14="http://schemas.microsoft.com/office/powerpoint/2010/main" val="1928009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CONTEXT—</a:t>
            </a:r>
          </a:p>
          <a:p>
            <a:endParaRPr lang="en-US" baseline="0" dirty="0"/>
          </a:p>
          <a:p>
            <a:r>
              <a:rPr lang="en-US" baseline="0" dirty="0"/>
              <a:t>Next 4 slides data from LINKAGES Thailand. Program data (not research data) from 2016-2018.  There are 10 CBOs in 6 provinces who contributed to these data</a:t>
            </a:r>
            <a:r>
              <a:rPr lang="en-US" baseline="0" dirty="0" smtClean="0"/>
              <a:t>.</a:t>
            </a:r>
          </a:p>
          <a:p>
            <a:endParaRPr lang="en-US" baseline="0" dirty="0" smtClean="0"/>
          </a:p>
          <a:p>
            <a:r>
              <a:rPr lang="en-US" baseline="0" dirty="0" smtClean="0"/>
              <a:t>Key Point: </a:t>
            </a:r>
            <a:r>
              <a:rPr lang="en-US" b="1" baseline="0" dirty="0" smtClean="0"/>
              <a:t>BARS SHOW TESTING AND LINES SHOW YIELD – LOW TESTING BUT HIGH INCIDENCE, ONLY 11% OF ALL TESTED WHEN MUCH HIGHER INCIDENCE OF 10.21 PER 100 PY COMPARED TO ADULT FIGURS OF </a:t>
            </a:r>
            <a:r>
              <a:rPr lang="en-US" b="1" baseline="0" dirty="0" smtClean="0"/>
              <a:t>6.19</a:t>
            </a:r>
          </a:p>
          <a:p>
            <a:endParaRPr lang="en-US" b="1" baseline="0" dirty="0" smtClean="0"/>
          </a:p>
          <a:p>
            <a:r>
              <a:rPr lang="en-US" b="0" baseline="0" dirty="0" smtClean="0"/>
              <a:t>So what is going on in Thailand at the moment? The data we have in YMSM at the moment is that despite high incidence levels depicted as the lines in this graph compared to older age groups, testing levels remain low with only 11% of all being tested being adolescents, despite the overall extremely high incidence of 10 per 100 person years in this population.</a:t>
            </a:r>
          </a:p>
        </p:txBody>
      </p:sp>
      <p:sp>
        <p:nvSpPr>
          <p:cNvPr id="4" name="Slide Number Placeholder 3"/>
          <p:cNvSpPr>
            <a:spLocks noGrp="1"/>
          </p:cNvSpPr>
          <p:nvPr>
            <p:ph type="sldNum" sz="quarter" idx="10"/>
          </p:nvPr>
        </p:nvSpPr>
        <p:spPr/>
        <p:txBody>
          <a:bodyPr/>
          <a:lstStyle/>
          <a:p>
            <a:fld id="{DF0B1B57-253A-4E65-9011-CD84417528FA}" type="slidenum">
              <a:rPr lang="th-TH" smtClean="0"/>
              <a:t>9</a:t>
            </a:fld>
            <a:endParaRPr lang="th-TH"/>
          </a:p>
        </p:txBody>
      </p:sp>
    </p:spTree>
    <p:extLst>
      <p:ext uri="{BB962C8B-B14F-4D97-AF65-F5344CB8AC3E}">
        <p14:creationId xmlns:p14="http://schemas.microsoft.com/office/powerpoint/2010/main" val="2883797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a:t>
            </a:r>
            <a:r>
              <a:rPr lang="en-US" baseline="0" dirty="0" smtClean="0"/>
              <a:t>CONTEXT-</a:t>
            </a:r>
          </a:p>
          <a:p>
            <a:endParaRPr lang="en-US" baseline="0" dirty="0" smtClean="0"/>
          </a:p>
          <a:p>
            <a:r>
              <a:rPr lang="en-US" baseline="0" dirty="0" smtClean="0"/>
              <a:t>KEY POINT: </a:t>
            </a:r>
            <a:r>
              <a:rPr lang="en-US" b="1" baseline="0" dirty="0" smtClean="0"/>
              <a:t>BARS TESTING – </a:t>
            </a:r>
            <a:r>
              <a:rPr lang="en-US" b="1" baseline="0" dirty="0" smtClean="0"/>
              <a:t>LOW </a:t>
            </a:r>
            <a:r>
              <a:rPr lang="en-US" b="1" baseline="0" dirty="0" smtClean="0"/>
              <a:t>BUT LINES V HIGH YIELD</a:t>
            </a:r>
            <a:r>
              <a:rPr lang="en-US" b="0" baseline="0" dirty="0" smtClean="0"/>
              <a:t>, </a:t>
            </a:r>
            <a:r>
              <a:rPr lang="en-US" b="1" baseline="0" dirty="0" smtClean="0"/>
              <a:t>AGAIN, LOW PROPORTION OF ALL TESTED BUT HIGHER INCIDENCE THAN OTHER AGE </a:t>
            </a:r>
            <a:r>
              <a:rPr lang="en-US" b="1" baseline="0" dirty="0" smtClean="0"/>
              <a:t>GROUPS</a:t>
            </a:r>
          </a:p>
          <a:p>
            <a:endParaRPr lang="en-US" b="1" baseline="0" dirty="0" smtClean="0"/>
          </a:p>
          <a:p>
            <a:r>
              <a:rPr lang="en-US" b="0" u="none" baseline="0" dirty="0" smtClean="0"/>
              <a:t>Unfortunately, this situation is similar with Young transgender women with low testing rates despite high incidences of HIV, particularly in sex workers</a:t>
            </a:r>
            <a:endParaRPr lang="en-US" b="0" u="none" baseline="0" dirty="0" smtClean="0"/>
          </a:p>
        </p:txBody>
      </p:sp>
      <p:sp>
        <p:nvSpPr>
          <p:cNvPr id="4" name="Slide Number Placeholder 3"/>
          <p:cNvSpPr>
            <a:spLocks noGrp="1"/>
          </p:cNvSpPr>
          <p:nvPr>
            <p:ph type="sldNum" sz="quarter" idx="10"/>
          </p:nvPr>
        </p:nvSpPr>
        <p:spPr/>
        <p:txBody>
          <a:bodyPr/>
          <a:lstStyle/>
          <a:p>
            <a:fld id="{DF0B1B57-253A-4E65-9011-CD84417528FA}" type="slidenum">
              <a:rPr lang="th-TH" smtClean="0"/>
              <a:t>10</a:t>
            </a:fld>
            <a:endParaRPr lang="th-TH"/>
          </a:p>
        </p:txBody>
      </p:sp>
    </p:spTree>
    <p:extLst>
      <p:ext uri="{BB962C8B-B14F-4D97-AF65-F5344CB8AC3E}">
        <p14:creationId xmlns:p14="http://schemas.microsoft.com/office/powerpoint/2010/main" val="1447873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306"/>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750459" y="1600202"/>
            <a:ext cx="10691084"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ctrTitle" hasCustomPrompt="1"/>
          </p:nvPr>
        </p:nvSpPr>
        <p:spPr>
          <a:xfrm>
            <a:off x="914400" y="2130427"/>
            <a:ext cx="10363200" cy="1470025"/>
          </a:xfrm>
        </p:spPr>
        <p:txBody>
          <a:bodyPr/>
          <a:lstStyle>
            <a:lvl1pPr>
              <a:defRPr b="1">
                <a:solidFill>
                  <a:srgbClr val="E8303B"/>
                </a:solidFill>
                <a:latin typeface="Franklin Gothic Book" panose="020B0503020102020204" pitchFamily="34" charset="0"/>
              </a:defRPr>
            </a:lvl1pPr>
          </a:lstStyle>
          <a:p>
            <a:r>
              <a:rPr lang="en-AU" dirty="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normAutofit/>
          </a:bodyPr>
          <a:lstStyle>
            <a:lvl1pPr marL="0" indent="0" algn="ctr">
              <a:buNone/>
              <a:defRPr sz="2800">
                <a:solidFill>
                  <a:srgbClr val="383333"/>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enter presenter name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2416" y="108843"/>
            <a:ext cx="3967168" cy="191274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80" y="274639"/>
            <a:ext cx="10691040"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750480" y="1600202"/>
            <a:ext cx="10691040" cy="4525963"/>
          </a:xfrm>
        </p:spPr>
        <p:txBody>
          <a:bodyPr/>
          <a:lstStyle>
            <a:lvl1pPr>
              <a:defRPr>
                <a:solidFill>
                  <a:srgbClr val="383333"/>
                </a:solidFill>
                <a:latin typeface="Franklin Gothic Book" panose="020B0503020102020204" pitchFamily="34" charset="0"/>
              </a:defRPr>
            </a:lvl1pPr>
            <a:lvl2pPr>
              <a:defRPr>
                <a:solidFill>
                  <a:srgbClr val="383333"/>
                </a:solidFill>
                <a:latin typeface="Franklin Gothic Book" panose="020B0503020102020204" pitchFamily="34" charset="0"/>
              </a:defRPr>
            </a:lvl2pPr>
            <a:lvl3pPr>
              <a:defRPr>
                <a:solidFill>
                  <a:srgbClr val="383333"/>
                </a:solidFill>
                <a:latin typeface="Franklin Gothic Book" panose="020B0503020102020204" pitchFamily="34" charset="0"/>
              </a:defRPr>
            </a:lvl3pPr>
            <a:lvl4pPr>
              <a:defRPr>
                <a:solidFill>
                  <a:srgbClr val="383333"/>
                </a:solidFill>
                <a:latin typeface="Franklin Gothic Book" panose="020B0503020102020204" pitchFamily="34" charset="0"/>
              </a:defRPr>
            </a:lvl4pPr>
            <a:lvl5pPr>
              <a:defRPr>
                <a:solidFill>
                  <a:srgbClr val="383333"/>
                </a:solidFill>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914400" y="4406902"/>
            <a:ext cx="10363200" cy="1362075"/>
          </a:xfrm>
        </p:spPr>
        <p:txBody>
          <a:bodyPr anchor="t"/>
          <a:lstStyle>
            <a:lvl1pPr algn="l">
              <a:defRPr sz="4000" b="1" cap="all">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14400" y="2906713"/>
            <a:ext cx="10363200" cy="1500187"/>
          </a:xfrm>
        </p:spPr>
        <p:txBody>
          <a:bodyPr anchor="b"/>
          <a:lstStyle>
            <a:lvl1pPr marL="0" indent="0">
              <a:buNone/>
              <a:defRPr sz="2000">
                <a:solidFill>
                  <a:srgbClr val="383333"/>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563864" y="274639"/>
            <a:ext cx="11064273"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563863" y="1600202"/>
            <a:ext cx="5115611" cy="452596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3336" y="1600202"/>
            <a:ext cx="5384800" cy="4525963"/>
          </a:xfrm>
        </p:spPr>
        <p:txBody>
          <a:bodyPr/>
          <a:lstStyle>
            <a:lvl1pPr>
              <a:defRPr sz="2800">
                <a:solidFill>
                  <a:srgbClr val="383333"/>
                </a:solidFill>
                <a:latin typeface="Franklin Gothic Book" panose="020B0503020102020204" pitchFamily="34" charset="0"/>
              </a:defRPr>
            </a:lvl1pPr>
            <a:lvl2pPr>
              <a:defRPr sz="2400">
                <a:solidFill>
                  <a:srgbClr val="383333"/>
                </a:solidFill>
                <a:latin typeface="Franklin Gothic Book" panose="020B0503020102020204" pitchFamily="34" charset="0"/>
              </a:defRPr>
            </a:lvl2pPr>
            <a:lvl3pPr>
              <a:defRPr sz="2000">
                <a:solidFill>
                  <a:srgbClr val="383333"/>
                </a:solidFill>
                <a:latin typeface="Franklin Gothic Book" panose="020B0503020102020204" pitchFamily="34" charset="0"/>
              </a:defRPr>
            </a:lvl3pPr>
            <a:lvl4pPr>
              <a:defRPr sz="1800">
                <a:solidFill>
                  <a:srgbClr val="383333"/>
                </a:solidFill>
                <a:latin typeface="Franklin Gothic Book" panose="020B0503020102020204" pitchFamily="34" charset="0"/>
              </a:defRPr>
            </a:lvl4pPr>
            <a:lvl5pPr>
              <a:defRPr sz="1800">
                <a:solidFill>
                  <a:srgbClr val="383333"/>
                </a:solidFill>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757655" y="1535114"/>
            <a:ext cx="511772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57655" y="2174875"/>
            <a:ext cx="51177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5251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0525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a:t>CLICK TO EDIT MASTER 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97297" y="273050"/>
            <a:ext cx="3729368" cy="1162051"/>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idx="1"/>
          </p:nvPr>
        </p:nvSpPr>
        <p:spPr>
          <a:xfrm>
            <a:off x="4672671" y="273053"/>
            <a:ext cx="6815667" cy="5853113"/>
          </a:xfrm>
        </p:spPr>
        <p:txBody>
          <a:bodyPr/>
          <a:lstStyle>
            <a:lvl1pPr>
              <a:defRPr sz="3200">
                <a:solidFill>
                  <a:srgbClr val="383333"/>
                </a:solidFill>
                <a:latin typeface="Franklin Gothic Book" panose="020B0503020102020204" pitchFamily="34" charset="0"/>
              </a:defRPr>
            </a:lvl1pPr>
            <a:lvl2pPr>
              <a:defRPr sz="2800">
                <a:solidFill>
                  <a:srgbClr val="383333"/>
                </a:solidFill>
                <a:latin typeface="Franklin Gothic Book" panose="020B0503020102020204" pitchFamily="34" charset="0"/>
              </a:defRPr>
            </a:lvl2pPr>
            <a:lvl3pPr>
              <a:defRPr sz="2400">
                <a:solidFill>
                  <a:srgbClr val="383333"/>
                </a:solidFill>
                <a:latin typeface="Franklin Gothic Book" panose="020B0503020102020204" pitchFamily="34" charset="0"/>
              </a:defRPr>
            </a:lvl3pPr>
            <a:lvl4pPr>
              <a:defRPr sz="2000">
                <a:solidFill>
                  <a:srgbClr val="383333"/>
                </a:solidFill>
                <a:latin typeface="Franklin Gothic Book" panose="020B0503020102020204" pitchFamily="34" charset="0"/>
              </a:defRPr>
            </a:lvl4pPr>
            <a:lvl5pPr>
              <a:defRPr sz="2000">
                <a:solidFill>
                  <a:srgbClr val="383333"/>
                </a:solidFill>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97297" y="1435103"/>
            <a:ext cx="3729368" cy="46910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2438400" y="4800601"/>
            <a:ext cx="7315200" cy="566739"/>
          </a:xfrm>
        </p:spPr>
        <p:txBody>
          <a:bodyPr anchor="b"/>
          <a:lstStyle>
            <a:lvl1pPr algn="l">
              <a:defRPr sz="2000" b="1">
                <a:solidFill>
                  <a:srgbClr val="E8303B"/>
                </a:solidFill>
                <a:latin typeface="Franklin Gothic Book" panose="020B05030201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438400" y="612775"/>
            <a:ext cx="7315200" cy="4114800"/>
          </a:xfr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438400" y="5367339"/>
            <a:ext cx="7315200" cy="8048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60" r:id="rId11"/>
  </p:sldLayoutIdLst>
  <p:txStyles>
    <p:titleStyle>
      <a:lvl1pPr algn="ctr" defTabSz="457200" rtl="0" eaLnBrk="1" latinLnBrk="0" hangingPunct="1">
        <a:spcBef>
          <a:spcPct val="0"/>
        </a:spcBef>
        <a:buNone/>
        <a:defRPr sz="4000" b="1" kern="1200">
          <a:solidFill>
            <a:srgbClr val="E8303B"/>
          </a:solidFill>
          <a:latin typeface="Franklin Gothic Book" panose="020B0503020102020204"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6.jp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2.png"/><Relationship Id="rId4" Type="http://schemas.openxmlformats.org/officeDocument/2006/relationships/diagramLayout" Target="../diagrams/layout1.xml"/><Relationship Id="rId9" Type="http://schemas.openxmlformats.org/officeDocument/2006/relationships/image" Target="../media/image6.jpg"/></Relationships>
</file>

<file path=ppt/slides/_rels/slide14.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3.png"/><Relationship Id="rId4" Type="http://schemas.openxmlformats.org/officeDocument/2006/relationships/diagramLayout" Target="../diagrams/layout2.xml"/><Relationship Id="rId9" Type="http://schemas.openxmlformats.org/officeDocument/2006/relationships/image" Target="../media/image6.jp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0.jpeg"/><Relationship Id="rId4" Type="http://schemas.openxmlformats.org/officeDocument/2006/relationships/image" Target="../media/image25.jpg"/><Relationship Id="rId9"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6.jpg"/><Relationship Id="rId3" Type="http://schemas.openxmlformats.org/officeDocument/2006/relationships/image" Target="../media/image38.jpeg"/><Relationship Id="rId7" Type="http://schemas.openxmlformats.org/officeDocument/2006/relationships/image" Target="../media/image28.png"/><Relationship Id="rId12"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41.png"/><Relationship Id="rId5" Type="http://schemas.openxmlformats.org/officeDocument/2006/relationships/image" Target="../media/image25.jpg"/><Relationship Id="rId10" Type="http://schemas.openxmlformats.org/officeDocument/2006/relationships/image" Target="../media/image8.png"/><Relationship Id="rId4" Type="http://schemas.openxmlformats.org/officeDocument/2006/relationships/image" Target="../media/image21.jpe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jpg"/><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0623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362"/>
            <a:ext cx="10691040" cy="1143000"/>
          </a:xfrm>
        </p:spPr>
        <p:txBody>
          <a:bodyPr>
            <a:normAutofit fontScale="90000"/>
          </a:bodyPr>
          <a:lstStyle/>
          <a:p>
            <a:r>
              <a:rPr lang="en-US" b="0" dirty="0"/>
              <a:t>Very high HIV </a:t>
            </a:r>
            <a:r>
              <a:rPr lang="en-US" dirty="0"/>
              <a:t>prevalence</a:t>
            </a:r>
            <a:r>
              <a:rPr lang="en-US" b="0" dirty="0"/>
              <a:t> and </a:t>
            </a:r>
            <a:r>
              <a:rPr lang="en-US" dirty="0"/>
              <a:t>incidence</a:t>
            </a:r>
            <a:r>
              <a:rPr lang="en-US" b="0" dirty="0"/>
              <a:t>, but low testing uptake, among </a:t>
            </a:r>
            <a:r>
              <a:rPr lang="en-US" dirty="0"/>
              <a:t>young Thai TGW </a:t>
            </a:r>
            <a:r>
              <a:rPr lang="en-US" b="0" dirty="0"/>
              <a:t>2016-2018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290" y="1559466"/>
            <a:ext cx="11644278" cy="4663065"/>
          </a:xfrm>
        </p:spPr>
      </p:pic>
      <p:sp>
        <p:nvSpPr>
          <p:cNvPr id="5" name="Oval 4"/>
          <p:cNvSpPr/>
          <p:nvPr/>
        </p:nvSpPr>
        <p:spPr>
          <a:xfrm>
            <a:off x="1060029" y="4448308"/>
            <a:ext cx="1384451" cy="1309534"/>
          </a:xfrm>
          <a:prstGeom prst="ellipse">
            <a:avLst/>
          </a:prstGeom>
          <a:noFill/>
          <a:ln w="31750">
            <a:solidFill>
              <a:srgbClr val="F3B2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7668458" y="1816526"/>
            <a:ext cx="863323" cy="816606"/>
          </a:xfrm>
          <a:prstGeom prst="ellipse">
            <a:avLst/>
          </a:prstGeom>
          <a:noFill/>
          <a:ln w="31750">
            <a:solidFill>
              <a:srgbClr val="F3B2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8926502" y="6391808"/>
            <a:ext cx="5789428"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Source: USAID LINKAGES program data,</a:t>
            </a:r>
            <a:r>
              <a:rPr kumimoji="0" lang="en-US" sz="1050" b="0" i="0" u="none" strike="noStrike" kern="1200" cap="none" spc="0" normalizeH="0" noProof="0" dirty="0">
                <a:ln>
                  <a:noFill/>
                </a:ln>
                <a:solidFill>
                  <a:prstClr val="black"/>
                </a:solidFill>
                <a:effectLst/>
                <a:uLnTx/>
                <a:uFillTx/>
                <a:latin typeface="Corbel" panose="020B0503020204020204" pitchFamily="34" charset="0"/>
                <a:ea typeface="+mn-ea"/>
                <a:cs typeface="+mn-cs"/>
              </a:rPr>
              <a:t> 2016-2018.</a:t>
            </a:r>
            <a:endParaRPr kumimoji="0" lang="th-TH" sz="1050" b="0" i="0" u="none" strike="noStrike" kern="1200" cap="none" spc="0" normalizeH="0" baseline="0" noProof="0" dirty="0">
              <a:ln>
                <a:noFill/>
              </a:ln>
              <a:solidFill>
                <a:prstClr val="black"/>
              </a:solidFill>
              <a:effectLst/>
              <a:uLnTx/>
              <a:uFillTx/>
              <a:latin typeface="Corbel" panose="020B0503020204020204" pitchFamily="34" charset="0"/>
              <a:ea typeface="+mn-ea"/>
              <a:cs typeface="Cordia New" panose="020B0304020202020204" pitchFamily="34" charset="-34"/>
            </a:endParaRPr>
          </a:p>
        </p:txBody>
      </p:sp>
      <p:sp>
        <p:nvSpPr>
          <p:cNvPr id="9" name="TextBox 8"/>
          <p:cNvSpPr txBox="1"/>
          <p:nvPr/>
        </p:nvSpPr>
        <p:spPr>
          <a:xfrm>
            <a:off x="8594628" y="6533635"/>
            <a:ext cx="3446264" cy="338554"/>
          </a:xfrm>
          <a:prstGeom prst="rect">
            <a:avLst/>
          </a:prstGeom>
          <a:noFill/>
        </p:spPr>
        <p:txBody>
          <a:bodyPr wrap="none" rtlCol="0">
            <a:spAutoFit/>
          </a:bodyPr>
          <a:lstStyle/>
          <a:p>
            <a:r>
              <a:rPr lang="en-US" sz="1600" dirty="0"/>
              <a:t>Slide Courtesy of Dr Nittaya Phanuphak</a:t>
            </a:r>
            <a:endParaRPr lang="th-TH" sz="1600" dirty="0"/>
          </a:p>
        </p:txBody>
      </p:sp>
      <p:pic>
        <p:nvPicPr>
          <p:cNvPr id="10" name="Picture 9"/>
          <p:cNvPicPr>
            <a:picLocks noChangeAspect="1"/>
          </p:cNvPicPr>
          <p:nvPr/>
        </p:nvPicPr>
        <p:blipFill>
          <a:blip r:embed="rId4"/>
          <a:stretch>
            <a:fillRect/>
          </a:stretch>
        </p:blipFill>
        <p:spPr>
          <a:xfrm>
            <a:off x="10458450" y="242189"/>
            <a:ext cx="1490119" cy="991607"/>
          </a:xfrm>
          <a:prstGeom prst="rect">
            <a:avLst/>
          </a:prstGeom>
        </p:spPr>
      </p:pic>
      <p:sp>
        <p:nvSpPr>
          <p:cNvPr id="12" name="TextBox 11"/>
          <p:cNvSpPr txBox="1"/>
          <p:nvPr/>
        </p:nvSpPr>
        <p:spPr>
          <a:xfrm>
            <a:off x="30152" y="6195081"/>
            <a:ext cx="3201069" cy="584775"/>
          </a:xfrm>
          <a:prstGeom prst="rect">
            <a:avLst/>
          </a:prstGeom>
          <a:noFill/>
        </p:spPr>
        <p:txBody>
          <a:bodyPr wrap="none" rtlCol="0">
            <a:spAutoFit/>
          </a:bodyPr>
          <a:lstStyle/>
          <a:p>
            <a:r>
              <a:rPr lang="en-US" sz="1600" dirty="0"/>
              <a:t>MSM – men who have sex with men</a:t>
            </a:r>
          </a:p>
          <a:p>
            <a:r>
              <a:rPr lang="en-US" sz="1600" dirty="0"/>
              <a:t>MSW – male sex workers</a:t>
            </a:r>
            <a:endParaRPr lang="th-TH" sz="1600" dirty="0"/>
          </a:p>
        </p:txBody>
      </p:sp>
    </p:spTree>
    <p:extLst>
      <p:ext uri="{BB962C8B-B14F-4D97-AF65-F5344CB8AC3E}">
        <p14:creationId xmlns:p14="http://schemas.microsoft.com/office/powerpoint/2010/main" val="18435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745" y="1612608"/>
            <a:ext cx="12101255" cy="4846065"/>
          </a:xfrm>
        </p:spPr>
      </p:pic>
      <p:sp>
        <p:nvSpPr>
          <p:cNvPr id="2" name="Title 1"/>
          <p:cNvSpPr>
            <a:spLocks noGrp="1"/>
          </p:cNvSpPr>
          <p:nvPr>
            <p:ph type="title"/>
          </p:nvPr>
        </p:nvSpPr>
        <p:spPr>
          <a:xfrm>
            <a:off x="476250" y="90796"/>
            <a:ext cx="9982200" cy="1143000"/>
          </a:xfrm>
        </p:spPr>
        <p:txBody>
          <a:bodyPr>
            <a:normAutofit fontScale="90000"/>
          </a:bodyPr>
          <a:lstStyle/>
          <a:p>
            <a:r>
              <a:rPr lang="en-US" b="0" dirty="0"/>
              <a:t>Low </a:t>
            </a:r>
            <a:r>
              <a:rPr lang="en-US" dirty="0"/>
              <a:t>access to </a:t>
            </a:r>
            <a:r>
              <a:rPr lang="en-US" dirty="0" err="1"/>
              <a:t>PrEP</a:t>
            </a:r>
            <a:r>
              <a:rPr lang="en-US" dirty="0"/>
              <a:t> </a:t>
            </a:r>
            <a:r>
              <a:rPr lang="en-US" b="0" dirty="0"/>
              <a:t>services among young MSM and TGW in Thailand, January 2016 – June 2019</a:t>
            </a:r>
          </a:p>
        </p:txBody>
      </p:sp>
      <p:sp>
        <p:nvSpPr>
          <p:cNvPr id="8" name="Oval 7"/>
          <p:cNvSpPr/>
          <p:nvPr/>
        </p:nvSpPr>
        <p:spPr>
          <a:xfrm>
            <a:off x="2472256" y="2411183"/>
            <a:ext cx="489098" cy="457200"/>
          </a:xfrm>
          <a:prstGeom prst="ellipse">
            <a:avLst/>
          </a:prstGeom>
          <a:noFill/>
          <a:ln w="317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0" y="6273008"/>
            <a:ext cx="3461657"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Source: USAID LINKAGES Princess</a:t>
            </a:r>
            <a:r>
              <a:rPr kumimoji="0" lang="en-US" sz="1050" b="0" i="0" u="none" strike="noStrike" kern="1200" cap="none" spc="0" normalizeH="0" noProof="0" dirty="0">
                <a:ln>
                  <a:noFill/>
                </a:ln>
                <a:solidFill>
                  <a:prstClr val="black"/>
                </a:solidFill>
                <a:effectLst/>
                <a:uLnTx/>
                <a:uFillTx/>
                <a:latin typeface="Corbel" panose="020B0503020204020204" pitchFamily="34" charset="0"/>
                <a:ea typeface="+mn-ea"/>
                <a:cs typeface="+mn-cs"/>
              </a:rPr>
              <a:t> </a:t>
            </a:r>
            <a:r>
              <a:rPr kumimoji="0" lang="en-US" sz="1050" b="0" i="0" u="none" strike="noStrike" kern="1200" cap="none" spc="0" normalizeH="0" noProof="0" dirty="0" err="1">
                <a:ln>
                  <a:noFill/>
                </a:ln>
                <a:solidFill>
                  <a:prstClr val="black"/>
                </a:solidFill>
                <a:effectLst/>
                <a:uLnTx/>
                <a:uFillTx/>
                <a:latin typeface="Corbel" panose="020B0503020204020204" pitchFamily="34" charset="0"/>
                <a:ea typeface="+mn-ea"/>
                <a:cs typeface="+mn-cs"/>
              </a:rPr>
              <a:t>PrEP</a:t>
            </a:r>
            <a:r>
              <a:rPr kumimoji="0" lang="en-US" sz="1050" b="0" i="0" u="none" strike="noStrike" kern="1200" cap="none" spc="0" normalizeH="0" noProof="0" dirty="0">
                <a:ln>
                  <a:noFill/>
                </a:ln>
                <a:solidFill>
                  <a:prstClr val="black"/>
                </a:solidFill>
                <a:effectLst/>
                <a:uLnTx/>
                <a:uFillTx/>
                <a:latin typeface="Corbel" panose="020B0503020204020204" pitchFamily="34" charset="0"/>
                <a:ea typeface="+mn-ea"/>
                <a:cs typeface="+mn-cs"/>
              </a:rPr>
              <a:t> </a:t>
            </a: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program data, January 2016 – June 2019.</a:t>
            </a:r>
            <a:endParaRPr kumimoji="0" lang="th-TH" sz="1050" b="0" i="0" u="none" strike="noStrike" kern="1200" cap="none" spc="0" normalizeH="0" baseline="0" noProof="0" dirty="0">
              <a:ln>
                <a:noFill/>
              </a:ln>
              <a:solidFill>
                <a:prstClr val="black"/>
              </a:solidFill>
              <a:effectLst/>
              <a:uLnTx/>
              <a:uFillTx/>
              <a:latin typeface="Corbel" panose="020B0503020204020204" pitchFamily="34" charset="0"/>
              <a:ea typeface="+mn-ea"/>
              <a:cs typeface="Cordia New" panose="020B0304020202020204" pitchFamily="34" charset="-34"/>
            </a:endParaRPr>
          </a:p>
        </p:txBody>
      </p:sp>
      <p:sp>
        <p:nvSpPr>
          <p:cNvPr id="10" name="Oval 9"/>
          <p:cNvSpPr/>
          <p:nvPr/>
        </p:nvSpPr>
        <p:spPr>
          <a:xfrm>
            <a:off x="8844001" y="2544291"/>
            <a:ext cx="489098" cy="457200"/>
          </a:xfrm>
          <a:prstGeom prst="ellipse">
            <a:avLst/>
          </a:prstGeom>
          <a:noFill/>
          <a:ln w="317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594628" y="6533635"/>
            <a:ext cx="3446264" cy="338554"/>
          </a:xfrm>
          <a:prstGeom prst="rect">
            <a:avLst/>
          </a:prstGeom>
          <a:noFill/>
        </p:spPr>
        <p:txBody>
          <a:bodyPr wrap="none" rtlCol="0">
            <a:spAutoFit/>
          </a:bodyPr>
          <a:lstStyle/>
          <a:p>
            <a:r>
              <a:rPr lang="en-US" sz="1600" dirty="0"/>
              <a:t>Slide Courtesy of Dr Nittaya Phanuphak</a:t>
            </a:r>
            <a:endParaRPr lang="th-TH" sz="1600" dirty="0"/>
          </a:p>
        </p:txBody>
      </p:sp>
      <p:pic>
        <p:nvPicPr>
          <p:cNvPr id="9" name="Picture 8"/>
          <p:cNvPicPr>
            <a:picLocks noChangeAspect="1"/>
          </p:cNvPicPr>
          <p:nvPr/>
        </p:nvPicPr>
        <p:blipFill>
          <a:blip r:embed="rId4"/>
          <a:stretch>
            <a:fillRect/>
          </a:stretch>
        </p:blipFill>
        <p:spPr>
          <a:xfrm>
            <a:off x="10458450" y="242189"/>
            <a:ext cx="1490119" cy="991607"/>
          </a:xfrm>
          <a:prstGeom prst="rect">
            <a:avLst/>
          </a:prstGeom>
        </p:spPr>
      </p:pic>
    </p:spTree>
    <p:extLst>
      <p:ext uri="{BB962C8B-B14F-4D97-AF65-F5344CB8AC3E}">
        <p14:creationId xmlns:p14="http://schemas.microsoft.com/office/powerpoint/2010/main" val="232251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6390" y="149577"/>
            <a:ext cx="9459685" cy="954792"/>
          </a:xfrm>
        </p:spPr>
        <p:txBody>
          <a:bodyPr>
            <a:normAutofit fontScale="90000"/>
          </a:bodyPr>
          <a:lstStyle/>
          <a:p>
            <a:r>
              <a:rPr lang="en-US" dirty="0"/>
              <a:t>Retention</a:t>
            </a:r>
            <a:r>
              <a:rPr lang="en-US" b="0" dirty="0"/>
              <a:t> in </a:t>
            </a:r>
            <a:r>
              <a:rPr lang="en-US" b="0" dirty="0" err="1"/>
              <a:t>PrEP</a:t>
            </a:r>
            <a:r>
              <a:rPr lang="en-US" b="0" dirty="0"/>
              <a:t> program among MSM and TGW in Thailand, by age 2016-2018</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81220"/>
            <a:ext cx="12116968" cy="3390956"/>
          </a:xfrm>
          <a:prstGeom prst="rect">
            <a:avLst/>
          </a:prstGeom>
        </p:spPr>
      </p:pic>
      <p:sp>
        <p:nvSpPr>
          <p:cNvPr id="4" name="TextBox 3"/>
          <p:cNvSpPr txBox="1"/>
          <p:nvPr/>
        </p:nvSpPr>
        <p:spPr>
          <a:xfrm>
            <a:off x="8594628" y="6533635"/>
            <a:ext cx="3446264" cy="338554"/>
          </a:xfrm>
          <a:prstGeom prst="rect">
            <a:avLst/>
          </a:prstGeom>
          <a:noFill/>
        </p:spPr>
        <p:txBody>
          <a:bodyPr wrap="none" rtlCol="0">
            <a:spAutoFit/>
          </a:bodyPr>
          <a:lstStyle/>
          <a:p>
            <a:r>
              <a:rPr lang="en-US" sz="1600" dirty="0"/>
              <a:t>Slide Courtesy of Dr Nittaya Phanuphak</a:t>
            </a:r>
            <a:endParaRPr lang="th-TH" sz="1600" dirty="0"/>
          </a:p>
        </p:txBody>
      </p:sp>
      <p:pic>
        <p:nvPicPr>
          <p:cNvPr id="5" name="Picture 2" descr="http://daily.khaosod.co.th/view_resizing_images.php?filename=news-photo/khaosod/2017/11/hea04131160p3.jpg&amp;width=360&amp;height=360">
            <a:extLst>
              <a:ext uri="{FF2B5EF4-FFF2-40B4-BE49-F238E27FC236}">
                <a16:creationId xmlns:a16="http://schemas.microsoft.com/office/drawing/2014/main" id="{B92E01EC-4D86-47DA-B531-C4A575F399CB}"/>
              </a:ext>
            </a:extLst>
          </p:cNvPr>
          <p:cNvPicPr>
            <a:picLocks noChangeAspect="1" noChangeArrowheads="1"/>
          </p:cNvPicPr>
          <p:nvPr/>
        </p:nvPicPr>
        <p:blipFill>
          <a:blip r:embed="rId4">
            <a:clrChange>
              <a:clrFrom>
                <a:srgbClr val="E6F5FC"/>
              </a:clrFrom>
              <a:clrTo>
                <a:srgbClr val="E6F5FC">
                  <a:alpha val="0"/>
                </a:srgbClr>
              </a:clrTo>
            </a:clrChange>
            <a:extLst>
              <a:ext uri="{28A0092B-C50C-407E-A947-70E740481C1C}">
                <a14:useLocalDpi xmlns:a14="http://schemas.microsoft.com/office/drawing/2010/main" val="0"/>
              </a:ext>
            </a:extLst>
          </a:blip>
          <a:srcRect/>
          <a:stretch>
            <a:fillRect/>
          </a:stretch>
        </p:blipFill>
        <p:spPr bwMode="auto">
          <a:xfrm>
            <a:off x="11006075" y="1012494"/>
            <a:ext cx="1088624" cy="7832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9884" y="14899"/>
            <a:ext cx="981007" cy="890238"/>
          </a:xfrm>
          <a:prstGeom prst="rect">
            <a:avLst/>
          </a:prstGeom>
        </p:spPr>
      </p:pic>
      <p:pic>
        <p:nvPicPr>
          <p:cNvPr id="7" name="Picture 6"/>
          <p:cNvPicPr>
            <a:picLocks noChangeAspect="1"/>
          </p:cNvPicPr>
          <p:nvPr/>
        </p:nvPicPr>
        <p:blipFill>
          <a:blip r:embed="rId6"/>
          <a:stretch>
            <a:fillRect/>
          </a:stretch>
        </p:blipFill>
        <p:spPr>
          <a:xfrm>
            <a:off x="147575" y="10737"/>
            <a:ext cx="1185925" cy="789180"/>
          </a:xfrm>
          <a:prstGeom prst="rect">
            <a:avLst/>
          </a:prstGeom>
        </p:spPr>
      </p:pic>
      <p:sp>
        <p:nvSpPr>
          <p:cNvPr id="8" name="Rounded Rectangle 7"/>
          <p:cNvSpPr/>
          <p:nvPr/>
        </p:nvSpPr>
        <p:spPr>
          <a:xfrm>
            <a:off x="147575" y="1795699"/>
            <a:ext cx="2259723" cy="3317477"/>
          </a:xfrm>
          <a:prstGeom prst="roundRect">
            <a:avLst/>
          </a:prstGeom>
          <a:noFill/>
          <a:ln w="57150">
            <a:solidFill>
              <a:srgbClr val="ED1C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h-TH"/>
          </a:p>
        </p:txBody>
      </p:sp>
      <p:sp>
        <p:nvSpPr>
          <p:cNvPr id="9" name="Rounded Rectangle 8"/>
          <p:cNvSpPr/>
          <p:nvPr/>
        </p:nvSpPr>
        <p:spPr>
          <a:xfrm>
            <a:off x="6081088" y="1693717"/>
            <a:ext cx="2020993" cy="3270170"/>
          </a:xfrm>
          <a:prstGeom prst="roundRect">
            <a:avLst/>
          </a:prstGeom>
          <a:noFill/>
          <a:ln w="57150">
            <a:solidFill>
              <a:srgbClr val="ED1C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th-TH"/>
          </a:p>
        </p:txBody>
      </p:sp>
      <p:sp>
        <p:nvSpPr>
          <p:cNvPr id="10" name="TextBox 9"/>
          <p:cNvSpPr txBox="1"/>
          <p:nvPr/>
        </p:nvSpPr>
        <p:spPr>
          <a:xfrm>
            <a:off x="765111" y="1811888"/>
            <a:ext cx="817853" cy="369332"/>
          </a:xfrm>
          <a:prstGeom prst="rect">
            <a:avLst/>
          </a:prstGeom>
          <a:noFill/>
        </p:spPr>
        <p:txBody>
          <a:bodyPr wrap="none" rtlCol="0">
            <a:spAutoFit/>
          </a:bodyPr>
          <a:lstStyle/>
          <a:p>
            <a:r>
              <a:rPr lang="en-US" b="1" dirty="0" smtClean="0"/>
              <a:t>YMSM</a:t>
            </a:r>
            <a:endParaRPr lang="th-TH" b="1" dirty="0"/>
          </a:p>
        </p:txBody>
      </p:sp>
      <p:sp>
        <p:nvSpPr>
          <p:cNvPr id="11" name="TextBox 10"/>
          <p:cNvSpPr txBox="1"/>
          <p:nvPr/>
        </p:nvSpPr>
        <p:spPr>
          <a:xfrm>
            <a:off x="6563292" y="1693717"/>
            <a:ext cx="768993" cy="369332"/>
          </a:xfrm>
          <a:prstGeom prst="rect">
            <a:avLst/>
          </a:prstGeom>
          <a:noFill/>
        </p:spPr>
        <p:txBody>
          <a:bodyPr wrap="none" rtlCol="0">
            <a:spAutoFit/>
          </a:bodyPr>
          <a:lstStyle/>
          <a:p>
            <a:r>
              <a:rPr lang="en-US" b="1" dirty="0" smtClean="0"/>
              <a:t>YTGW</a:t>
            </a:r>
            <a:endParaRPr lang="th-TH" b="1" dirty="0"/>
          </a:p>
        </p:txBody>
      </p:sp>
    </p:spTree>
    <p:extLst>
      <p:ext uri="{BB962C8B-B14F-4D97-AF65-F5344CB8AC3E}">
        <p14:creationId xmlns:p14="http://schemas.microsoft.com/office/powerpoint/2010/main" val="23963425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862" y="148932"/>
            <a:ext cx="10691040" cy="1143000"/>
          </a:xfrm>
        </p:spPr>
        <p:txBody>
          <a:bodyPr/>
          <a:lstStyle/>
          <a:p>
            <a:r>
              <a:rPr lang="en-US" dirty="0" smtClean="0"/>
              <a:t>Engaging </a:t>
            </a:r>
            <a:r>
              <a:rPr lang="en-US" dirty="0"/>
              <a:t>Adolescents</a:t>
            </a:r>
            <a:endParaRPr lang="th-TH" dirty="0"/>
          </a:p>
        </p:txBody>
      </p:sp>
      <p:sp>
        <p:nvSpPr>
          <p:cNvPr id="6" name="TextBox 5"/>
          <p:cNvSpPr txBox="1"/>
          <p:nvPr/>
        </p:nvSpPr>
        <p:spPr>
          <a:xfrm>
            <a:off x="0" y="5704266"/>
            <a:ext cx="8093229" cy="584775"/>
          </a:xfrm>
          <a:prstGeom prst="rect">
            <a:avLst/>
          </a:prstGeom>
          <a:noFill/>
        </p:spPr>
        <p:txBody>
          <a:bodyPr wrap="square" rtlCol="0">
            <a:spAutoFit/>
          </a:bodyPr>
          <a:lstStyle/>
          <a:p>
            <a:r>
              <a:rPr lang="en-GB" sz="1600" dirty="0" err="1"/>
              <a:t>Freese</a:t>
            </a:r>
            <a:r>
              <a:rPr lang="en-GB" sz="1600" dirty="0"/>
              <a:t> TE, AIDS Patient Care STDS, 2017</a:t>
            </a:r>
          </a:p>
          <a:p>
            <a:endParaRPr lang="th-TH" sz="1600" dirty="0"/>
          </a:p>
        </p:txBody>
      </p:sp>
      <p:graphicFrame>
        <p:nvGraphicFramePr>
          <p:cNvPr id="8" name="Diagram 7"/>
          <p:cNvGraphicFramePr/>
          <p:nvPr>
            <p:extLst>
              <p:ext uri="{D42A27DB-BD31-4B8C-83A1-F6EECF244321}">
                <p14:modId xmlns:p14="http://schemas.microsoft.com/office/powerpoint/2010/main" val="2742269214"/>
              </p:ext>
            </p:extLst>
          </p:nvPr>
        </p:nvGraphicFramePr>
        <p:xfrm>
          <a:off x="750480" y="1417639"/>
          <a:ext cx="6923024" cy="4035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6304" y="255985"/>
            <a:ext cx="1170432" cy="1161654"/>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91472" y="345049"/>
            <a:ext cx="1181952" cy="1072590"/>
          </a:xfrm>
          <a:prstGeom prst="rect">
            <a:avLst/>
          </a:prstGeom>
        </p:spPr>
      </p:pic>
      <p:pic>
        <p:nvPicPr>
          <p:cNvPr id="12" name="Picture 11"/>
          <p:cNvPicPr>
            <a:picLocks noChangeAspect="1"/>
          </p:cNvPicPr>
          <p:nvPr/>
        </p:nvPicPr>
        <p:blipFill rotWithShape="1">
          <a:blip r:embed="rId10"/>
          <a:srcRect l="56873" t="24003" r="4349" b="37761"/>
          <a:stretch/>
        </p:blipFill>
        <p:spPr>
          <a:xfrm>
            <a:off x="8240186" y="2489842"/>
            <a:ext cx="3320442" cy="2142221"/>
          </a:xfrm>
          <a:prstGeom prst="rect">
            <a:avLst/>
          </a:prstGeom>
          <a:effectLst>
            <a:softEdge rad="317500"/>
          </a:effectLst>
        </p:spPr>
      </p:pic>
    </p:spTree>
    <p:extLst>
      <p:ext uri="{BB962C8B-B14F-4D97-AF65-F5344CB8AC3E}">
        <p14:creationId xmlns:p14="http://schemas.microsoft.com/office/powerpoint/2010/main" val="38471244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Building </a:t>
            </a:r>
            <a:r>
              <a:rPr lang="en-US" dirty="0"/>
              <a:t>Resilience</a:t>
            </a:r>
            <a:endParaRPr lang="th-TH"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389679524"/>
              </p:ext>
            </p:extLst>
          </p:nvPr>
        </p:nvGraphicFramePr>
        <p:xfrm>
          <a:off x="750888" y="1463675"/>
          <a:ext cx="5832475"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0" y="5858073"/>
            <a:ext cx="3198311" cy="307777"/>
          </a:xfrm>
          <a:prstGeom prst="rect">
            <a:avLst/>
          </a:prstGeom>
          <a:noFill/>
        </p:spPr>
        <p:txBody>
          <a:bodyPr wrap="none" rtlCol="0">
            <a:spAutoFit/>
          </a:bodyPr>
          <a:lstStyle/>
          <a:p>
            <a:r>
              <a:rPr lang="en-GB" sz="1400" dirty="0"/>
              <a:t>Harper GW, AIDS Patient Care STDS, 2014</a:t>
            </a:r>
            <a:endParaRPr lang="th-TH" sz="1400" dirty="0"/>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56304" y="310849"/>
            <a:ext cx="1170432" cy="1161654"/>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91472" y="399913"/>
            <a:ext cx="1181952" cy="1072590"/>
          </a:xfrm>
          <a:prstGeom prst="rect">
            <a:avLst/>
          </a:prstGeom>
        </p:spPr>
      </p:pic>
      <p:pic>
        <p:nvPicPr>
          <p:cNvPr id="11" name="Picture 10"/>
          <p:cNvPicPr>
            <a:picLocks noChangeAspect="1"/>
          </p:cNvPicPr>
          <p:nvPr/>
        </p:nvPicPr>
        <p:blipFill rotWithShape="1">
          <a:blip r:embed="rId10"/>
          <a:srcRect l="27320" r="9127"/>
          <a:stretch/>
        </p:blipFill>
        <p:spPr>
          <a:xfrm>
            <a:off x="7334251" y="1771784"/>
            <a:ext cx="3797928" cy="3983048"/>
          </a:xfrm>
          <a:prstGeom prst="rect">
            <a:avLst/>
          </a:prstGeom>
        </p:spPr>
      </p:pic>
    </p:spTree>
    <p:extLst>
      <p:ext uri="{BB962C8B-B14F-4D97-AF65-F5344CB8AC3E}">
        <p14:creationId xmlns:p14="http://schemas.microsoft.com/office/powerpoint/2010/main" val="38219684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b="1" dirty="0">
                <a:solidFill>
                  <a:schemeClr val="accent1">
                    <a:lumMod val="50000"/>
                  </a:schemeClr>
                </a:solidFill>
                <a:latin typeface="+mj-lt"/>
              </a:rPr>
              <a:t>Project Raincoat</a:t>
            </a:r>
            <a:endParaRPr lang="th-TH" b="1" dirty="0">
              <a:solidFill>
                <a:schemeClr val="accent1">
                  <a:lumMod val="50000"/>
                </a:schemeClr>
              </a:solidFill>
              <a:latin typeface="+mj-lt"/>
            </a:endParaRPr>
          </a:p>
        </p:txBody>
      </p:sp>
      <p:pic>
        <p:nvPicPr>
          <p:cNvPr id="7" name="Picture 2" descr="Image result for thai red cross research center">
            <a:extLst>
              <a:ext uri="{FF2B5EF4-FFF2-40B4-BE49-F238E27FC236}">
                <a16:creationId xmlns:a16="http://schemas.microsoft.com/office/drawing/2014/main" id="{D0010AFB-6EC2-4FFD-A426-1AA5FE6A4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5200" y="242954"/>
            <a:ext cx="912689" cy="8001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creenshot of a cell phone&#10;&#10;Description generated with high confidence">
            <a:extLst>
              <a:ext uri="{FF2B5EF4-FFF2-40B4-BE49-F238E27FC236}">
                <a16:creationId xmlns:a16="http://schemas.microsoft.com/office/drawing/2014/main" id="{C8A0EE04-77F4-44FE-9CAF-9633370872D4}"/>
              </a:ext>
            </a:extLst>
          </p:cNvPr>
          <p:cNvPicPr>
            <a:picLocks noChangeAspect="1"/>
          </p:cNvPicPr>
          <p:nvPr/>
        </p:nvPicPr>
        <p:blipFill rotWithShape="1">
          <a:blip r:embed="rId4">
            <a:extLst>
              <a:ext uri="{28A0092B-C50C-407E-A947-70E740481C1C}">
                <a14:useLocalDpi xmlns:a14="http://schemas.microsoft.com/office/drawing/2010/main" val="0"/>
              </a:ext>
            </a:extLst>
          </a:blip>
          <a:srcRect l="8138" t="12403" r="49353" b="56817"/>
          <a:stretch/>
        </p:blipFill>
        <p:spPr>
          <a:xfrm>
            <a:off x="11138925" y="222901"/>
            <a:ext cx="838847" cy="859536"/>
          </a:xfrm>
          <a:prstGeom prst="rect">
            <a:avLst/>
          </a:prstGeom>
        </p:spPr>
      </p:pic>
      <p:pic>
        <p:nvPicPr>
          <p:cNvPr id="9" name="Picture 8">
            <a:extLst>
              <a:ext uri="{FF2B5EF4-FFF2-40B4-BE49-F238E27FC236}">
                <a16:creationId xmlns:a16="http://schemas.microsoft.com/office/drawing/2014/main" id="{559E4C40-4E2A-46F8-B57A-A36AE05B0227}"/>
              </a:ext>
            </a:extLst>
          </p:cNvPr>
          <p:cNvPicPr>
            <a:picLocks noChangeAspect="1"/>
          </p:cNvPicPr>
          <p:nvPr/>
        </p:nvPicPr>
        <p:blipFill>
          <a:blip r:embed="rId5"/>
          <a:stretch>
            <a:fillRect/>
          </a:stretch>
        </p:blipFill>
        <p:spPr>
          <a:xfrm>
            <a:off x="4276349" y="2409286"/>
            <a:ext cx="2030513" cy="3609801"/>
          </a:xfrm>
          <a:prstGeom prst="rect">
            <a:avLst/>
          </a:prstGeom>
        </p:spPr>
      </p:pic>
      <p:sp>
        <p:nvSpPr>
          <p:cNvPr id="10" name="Content Placeholder 4"/>
          <p:cNvSpPr txBox="1">
            <a:spLocks/>
          </p:cNvSpPr>
          <p:nvPr/>
        </p:nvSpPr>
        <p:spPr>
          <a:xfrm>
            <a:off x="475487" y="1381792"/>
            <a:ext cx="3782614" cy="452596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4000" dirty="0">
                <a:solidFill>
                  <a:schemeClr val="accent5">
                    <a:lumMod val="50000"/>
                  </a:schemeClr>
                </a:solidFill>
              </a:rPr>
              <a:t>200 MSM, TGW</a:t>
            </a:r>
          </a:p>
          <a:p>
            <a:pPr>
              <a:lnSpc>
                <a:spcPct val="150000"/>
              </a:lnSpc>
            </a:pPr>
            <a:r>
              <a:rPr lang="en-US" sz="4000" dirty="0">
                <a:solidFill>
                  <a:schemeClr val="accent5">
                    <a:lumMod val="50000"/>
                  </a:schemeClr>
                </a:solidFill>
              </a:rPr>
              <a:t>15-19 </a:t>
            </a:r>
            <a:r>
              <a:rPr lang="en-US" sz="4000" dirty="0" err="1">
                <a:solidFill>
                  <a:schemeClr val="accent5">
                    <a:lumMod val="50000"/>
                  </a:schemeClr>
                </a:solidFill>
              </a:rPr>
              <a:t>yrs</a:t>
            </a:r>
            <a:endParaRPr lang="th-TH" sz="4000" dirty="0">
              <a:solidFill>
                <a:schemeClr val="accent5">
                  <a:lumMod val="50000"/>
                </a:schemeClr>
              </a:solidFill>
            </a:endParaRPr>
          </a:p>
          <a:p>
            <a:pPr>
              <a:lnSpc>
                <a:spcPct val="150000"/>
              </a:lnSpc>
            </a:pPr>
            <a:r>
              <a:rPr lang="en-US" sz="4000" dirty="0">
                <a:solidFill>
                  <a:schemeClr val="accent5">
                    <a:lumMod val="50000"/>
                  </a:schemeClr>
                </a:solidFill>
              </a:rPr>
              <a:t>Combination Package Care</a:t>
            </a:r>
          </a:p>
          <a:p>
            <a:pPr>
              <a:lnSpc>
                <a:spcPct val="150000"/>
              </a:lnSpc>
            </a:pPr>
            <a:r>
              <a:rPr lang="en-US" sz="4000" dirty="0">
                <a:solidFill>
                  <a:schemeClr val="accent5">
                    <a:lumMod val="50000"/>
                  </a:schemeClr>
                </a:solidFill>
              </a:rPr>
              <a:t>Community-Based  Key Population- Led Care</a:t>
            </a:r>
          </a:p>
          <a:p>
            <a:pPr>
              <a:lnSpc>
                <a:spcPct val="150000"/>
              </a:lnSpc>
            </a:pPr>
            <a:endParaRPr lang="en-US" dirty="0">
              <a:solidFill>
                <a:srgbClr val="FFC000"/>
              </a:solidFill>
            </a:endParaRPr>
          </a:p>
        </p:txBody>
      </p:sp>
      <p:pic>
        <p:nvPicPr>
          <p:cNvPr id="11" name="Picture 6" descr="Image result for swing foundation thailand">
            <a:extLst>
              <a:ext uri="{FF2B5EF4-FFF2-40B4-BE49-F238E27FC236}">
                <a16:creationId xmlns:a16="http://schemas.microsoft.com/office/drawing/2014/main" id="{D1F905E5-F38A-4FE9-B732-58AF223B91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96639" y="313882"/>
            <a:ext cx="986690" cy="5845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mage result for rsat thailand">
            <a:extLst>
              <a:ext uri="{FF2B5EF4-FFF2-40B4-BE49-F238E27FC236}">
                <a16:creationId xmlns:a16="http://schemas.microsoft.com/office/drawing/2014/main" id="{96189FF4-F3B1-41D5-BD20-6BF10C30EA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5824" y="378255"/>
            <a:ext cx="1276048" cy="4678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cipher hiv">
            <a:extLst>
              <a:ext uri="{FF2B5EF4-FFF2-40B4-BE49-F238E27FC236}">
                <a16:creationId xmlns:a16="http://schemas.microsoft.com/office/drawing/2014/main" id="{18F7A95A-763D-402B-946C-80790E4021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2858" y="142857"/>
            <a:ext cx="2032110" cy="966085"/>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6306862" y="1256944"/>
            <a:ext cx="3085897" cy="4351338"/>
          </a:xfrm>
        </p:spPr>
      </p:pic>
      <p:pic>
        <p:nvPicPr>
          <p:cNvPr id="14" name="Picture 2" descr="https://scontent.fbkk10-1.fna.fbcdn.net/v/t1.15752-0/p280x280/42206650_555999044833407_1018271011407134720_n.jpg?_nc_cat=103&amp;_nc_oc=AQljCr-NTvm1EAn3thZNRHnEwxBJZiN4-Hde4aPda6h0IpyMxSRuGhn-7hO5YiT7yRM&amp;_nc_ht=scontent.fbkk10-1.fna&amp;oh=0df83505c3be1ce04b7a17d68b64b662&amp;oe=5D7AB5E0"/>
          <p:cNvPicPr>
            <a:picLocks noChangeAspect="1" noChangeArrowheads="1"/>
          </p:cNvPicPr>
          <p:nvPr/>
        </p:nvPicPr>
        <p:blipFill rotWithShape="1">
          <a:blip r:embed="rId10">
            <a:extLst>
              <a:ext uri="{28A0092B-C50C-407E-A947-70E740481C1C}">
                <a14:useLocalDpi xmlns:a14="http://schemas.microsoft.com/office/drawing/2010/main" val="0"/>
              </a:ext>
            </a:extLst>
          </a:blip>
          <a:srcRect l="7047" r="6317"/>
          <a:stretch/>
        </p:blipFill>
        <p:spPr bwMode="auto">
          <a:xfrm>
            <a:off x="9314901" y="1469377"/>
            <a:ext cx="2926080" cy="4499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3719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Adolescent </a:t>
            </a:r>
            <a:r>
              <a:rPr lang="en-US" dirty="0" err="1"/>
              <a:t>PrEP</a:t>
            </a:r>
            <a:r>
              <a:rPr lang="en-US" dirty="0"/>
              <a:t> Retention </a:t>
            </a:r>
            <a:endParaRPr lang="th-TH" dirty="0"/>
          </a:p>
        </p:txBody>
      </p:sp>
      <p:graphicFrame>
        <p:nvGraphicFramePr>
          <p:cNvPr id="5" name="Chart 4"/>
          <p:cNvGraphicFramePr>
            <a:graphicFrameLocks/>
          </p:cNvGraphicFramePr>
          <p:nvPr>
            <p:extLst>
              <p:ext uri="{D42A27DB-BD31-4B8C-83A1-F6EECF244321}">
                <p14:modId xmlns:p14="http://schemas.microsoft.com/office/powerpoint/2010/main" val="2413305013"/>
              </p:ext>
            </p:extLst>
          </p:nvPr>
        </p:nvGraphicFramePr>
        <p:xfrm>
          <a:off x="750480" y="1600202"/>
          <a:ext cx="10844112" cy="443483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382949" y="5029200"/>
            <a:ext cx="800219" cy="369332"/>
          </a:xfrm>
          <a:prstGeom prst="rect">
            <a:avLst/>
          </a:prstGeom>
          <a:noFill/>
        </p:spPr>
        <p:txBody>
          <a:bodyPr wrap="none" rtlCol="0">
            <a:spAutoFit/>
          </a:bodyPr>
          <a:lstStyle/>
          <a:p>
            <a:r>
              <a:rPr lang="en-US" dirty="0"/>
              <a:t>N=125</a:t>
            </a:r>
            <a:endParaRPr lang="th-TH" dirty="0"/>
          </a:p>
        </p:txBody>
      </p:sp>
      <p:sp>
        <p:nvSpPr>
          <p:cNvPr id="7" name="TextBox 6"/>
          <p:cNvSpPr txBox="1"/>
          <p:nvPr/>
        </p:nvSpPr>
        <p:spPr>
          <a:xfrm>
            <a:off x="5183168" y="5029200"/>
            <a:ext cx="683200" cy="369332"/>
          </a:xfrm>
          <a:prstGeom prst="rect">
            <a:avLst/>
          </a:prstGeom>
          <a:noFill/>
        </p:spPr>
        <p:txBody>
          <a:bodyPr wrap="none" rtlCol="0">
            <a:spAutoFit/>
          </a:bodyPr>
          <a:lstStyle/>
          <a:p>
            <a:r>
              <a:rPr lang="en-US" dirty="0"/>
              <a:t>N=21</a:t>
            </a:r>
            <a:endParaRPr lang="th-TH" dirty="0"/>
          </a:p>
        </p:txBody>
      </p:sp>
      <p:sp>
        <p:nvSpPr>
          <p:cNvPr id="8" name="TextBox 7"/>
          <p:cNvSpPr txBox="1"/>
          <p:nvPr/>
        </p:nvSpPr>
        <p:spPr>
          <a:xfrm>
            <a:off x="6955386" y="5035296"/>
            <a:ext cx="683200" cy="369332"/>
          </a:xfrm>
          <a:prstGeom prst="rect">
            <a:avLst/>
          </a:prstGeom>
          <a:noFill/>
        </p:spPr>
        <p:txBody>
          <a:bodyPr wrap="none" rtlCol="0">
            <a:spAutoFit/>
          </a:bodyPr>
          <a:lstStyle/>
          <a:p>
            <a:r>
              <a:rPr lang="en-US" dirty="0"/>
              <a:t>N=93</a:t>
            </a:r>
            <a:endParaRPr lang="th-TH" dirty="0"/>
          </a:p>
        </p:txBody>
      </p:sp>
      <p:sp>
        <p:nvSpPr>
          <p:cNvPr id="9" name="TextBox 8"/>
          <p:cNvSpPr txBox="1"/>
          <p:nvPr/>
        </p:nvSpPr>
        <p:spPr>
          <a:xfrm>
            <a:off x="7704685" y="5035296"/>
            <a:ext cx="683200" cy="369332"/>
          </a:xfrm>
          <a:prstGeom prst="rect">
            <a:avLst/>
          </a:prstGeom>
          <a:noFill/>
        </p:spPr>
        <p:txBody>
          <a:bodyPr wrap="none" rtlCol="0">
            <a:spAutoFit/>
          </a:bodyPr>
          <a:lstStyle/>
          <a:p>
            <a:r>
              <a:rPr lang="en-US" dirty="0"/>
              <a:t>N=14</a:t>
            </a:r>
            <a:endParaRPr lang="th-TH" dirty="0"/>
          </a:p>
        </p:txBody>
      </p:sp>
      <p:sp>
        <p:nvSpPr>
          <p:cNvPr id="10" name="TextBox 9"/>
          <p:cNvSpPr txBox="1"/>
          <p:nvPr/>
        </p:nvSpPr>
        <p:spPr>
          <a:xfrm>
            <a:off x="1901877" y="5035296"/>
            <a:ext cx="800219" cy="369332"/>
          </a:xfrm>
          <a:prstGeom prst="rect">
            <a:avLst/>
          </a:prstGeom>
          <a:noFill/>
        </p:spPr>
        <p:txBody>
          <a:bodyPr wrap="none" rtlCol="0">
            <a:spAutoFit/>
          </a:bodyPr>
          <a:lstStyle/>
          <a:p>
            <a:r>
              <a:rPr lang="en-US" dirty="0"/>
              <a:t>N=142</a:t>
            </a:r>
            <a:endParaRPr lang="th-TH" dirty="0"/>
          </a:p>
        </p:txBody>
      </p:sp>
      <p:sp>
        <p:nvSpPr>
          <p:cNvPr id="11" name="TextBox 10"/>
          <p:cNvSpPr txBox="1"/>
          <p:nvPr/>
        </p:nvSpPr>
        <p:spPr>
          <a:xfrm>
            <a:off x="2702096" y="5035296"/>
            <a:ext cx="683200" cy="369332"/>
          </a:xfrm>
          <a:prstGeom prst="rect">
            <a:avLst/>
          </a:prstGeom>
          <a:noFill/>
        </p:spPr>
        <p:txBody>
          <a:bodyPr wrap="none" rtlCol="0">
            <a:spAutoFit/>
          </a:bodyPr>
          <a:lstStyle/>
          <a:p>
            <a:r>
              <a:rPr lang="en-US" dirty="0"/>
              <a:t>N=51</a:t>
            </a:r>
            <a:endParaRPr lang="th-TH" dirty="0"/>
          </a:p>
        </p:txBody>
      </p:sp>
      <p:sp>
        <p:nvSpPr>
          <p:cNvPr id="12" name="TextBox 11"/>
          <p:cNvSpPr txBox="1"/>
          <p:nvPr/>
        </p:nvSpPr>
        <p:spPr>
          <a:xfrm>
            <a:off x="9410804" y="5035296"/>
            <a:ext cx="683200" cy="369332"/>
          </a:xfrm>
          <a:prstGeom prst="rect">
            <a:avLst/>
          </a:prstGeom>
          <a:noFill/>
        </p:spPr>
        <p:txBody>
          <a:bodyPr wrap="none" rtlCol="0">
            <a:spAutoFit/>
          </a:bodyPr>
          <a:lstStyle/>
          <a:p>
            <a:r>
              <a:rPr lang="en-US" dirty="0"/>
              <a:t>N=61</a:t>
            </a:r>
            <a:endParaRPr lang="th-TH" dirty="0"/>
          </a:p>
        </p:txBody>
      </p:sp>
      <p:sp>
        <p:nvSpPr>
          <p:cNvPr id="13" name="TextBox 12"/>
          <p:cNvSpPr txBox="1"/>
          <p:nvPr/>
        </p:nvSpPr>
        <p:spPr>
          <a:xfrm>
            <a:off x="10211023" y="5035296"/>
            <a:ext cx="566181" cy="369332"/>
          </a:xfrm>
          <a:prstGeom prst="rect">
            <a:avLst/>
          </a:prstGeom>
          <a:noFill/>
        </p:spPr>
        <p:txBody>
          <a:bodyPr wrap="none" rtlCol="0">
            <a:spAutoFit/>
          </a:bodyPr>
          <a:lstStyle/>
          <a:p>
            <a:r>
              <a:rPr lang="en-US" dirty="0"/>
              <a:t>N=9</a:t>
            </a:r>
            <a:endParaRPr lang="th-TH" dirty="0"/>
          </a:p>
        </p:txBody>
      </p:sp>
      <p:pic>
        <p:nvPicPr>
          <p:cNvPr id="14" name="Picture 13" descr="A screenshot of a cell phone&#10;&#10;Description generated with high confidence">
            <a:extLst>
              <a:ext uri="{FF2B5EF4-FFF2-40B4-BE49-F238E27FC236}">
                <a16:creationId xmlns:a16="http://schemas.microsoft.com/office/drawing/2014/main" id="{C8A0EE04-77F4-44FE-9CAF-9633370872D4}"/>
              </a:ext>
            </a:extLst>
          </p:cNvPr>
          <p:cNvPicPr>
            <a:picLocks noChangeAspect="1"/>
          </p:cNvPicPr>
          <p:nvPr/>
        </p:nvPicPr>
        <p:blipFill rotWithShape="1">
          <a:blip r:embed="rId4">
            <a:extLst>
              <a:ext uri="{28A0092B-C50C-407E-A947-70E740481C1C}">
                <a14:useLocalDpi xmlns:a14="http://schemas.microsoft.com/office/drawing/2010/main" val="0"/>
              </a:ext>
            </a:extLst>
          </a:blip>
          <a:srcRect l="8138" t="12403" r="49353" b="56817"/>
          <a:stretch/>
        </p:blipFill>
        <p:spPr>
          <a:xfrm>
            <a:off x="10991088" y="112261"/>
            <a:ext cx="1154086" cy="1182550"/>
          </a:xfrm>
          <a:prstGeom prst="rect">
            <a:avLst/>
          </a:prstGeom>
        </p:spPr>
      </p:pic>
      <p:pic>
        <p:nvPicPr>
          <p:cNvPr id="15" name="Picture 2" descr="Image result for cipher hiv">
            <a:extLst>
              <a:ext uri="{FF2B5EF4-FFF2-40B4-BE49-F238E27FC236}">
                <a16:creationId xmlns:a16="http://schemas.microsoft.com/office/drawing/2014/main" id="{18F7A95A-763D-402B-946C-80790E4021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3818" y="310623"/>
            <a:ext cx="1680371" cy="798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8495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499843" y="89525"/>
            <a:ext cx="10691084" cy="1143000"/>
          </a:xfrm>
        </p:spPr>
        <p:txBody>
          <a:bodyPr/>
          <a:lstStyle/>
          <a:p>
            <a:r>
              <a:rPr lang="en-US" dirty="0"/>
              <a:t>Commonly faced </a:t>
            </a:r>
            <a:r>
              <a:rPr lang="en-US" dirty="0" smtClean="0"/>
              <a:t>issues – Project Raincoat</a:t>
            </a:r>
            <a:endParaRPr lang="th-TH" dirty="0"/>
          </a:p>
        </p:txBody>
      </p:sp>
      <p:sp>
        <p:nvSpPr>
          <p:cNvPr id="3" name="Content Placeholder 2"/>
          <p:cNvSpPr>
            <a:spLocks noGrp="1"/>
          </p:cNvSpPr>
          <p:nvPr>
            <p:ph idx="4294967295"/>
          </p:nvPr>
        </p:nvSpPr>
        <p:spPr>
          <a:xfrm>
            <a:off x="1676400" y="4138613"/>
            <a:ext cx="10515600" cy="4351337"/>
          </a:xfrm>
        </p:spPr>
        <p:txBody>
          <a:bodyPr/>
          <a:lstStyle/>
          <a:p>
            <a:pPr marL="0" indent="0">
              <a:buNone/>
            </a:pPr>
            <a:endParaRPr lang="en-US" dirty="0"/>
          </a:p>
          <a:p>
            <a:pPr marL="0" indent="0">
              <a:buNone/>
            </a:pPr>
            <a:endParaRPr lang="en-US" dirty="0"/>
          </a:p>
        </p:txBody>
      </p:sp>
      <p:sp>
        <p:nvSpPr>
          <p:cNvPr id="5" name="Rectangle 4"/>
          <p:cNvSpPr/>
          <p:nvPr/>
        </p:nvSpPr>
        <p:spPr>
          <a:xfrm>
            <a:off x="180171" y="4651582"/>
            <a:ext cx="3392275" cy="830997"/>
          </a:xfrm>
          <a:prstGeom prst="rect">
            <a:avLst/>
          </a:prstGeom>
        </p:spPr>
        <p:txBody>
          <a:bodyPr wrap="square">
            <a:spAutoFit/>
          </a:bodyPr>
          <a:lstStyle/>
          <a:p>
            <a:pPr algn="ctr"/>
            <a:r>
              <a:rPr lang="en-US" sz="2400" b="1" dirty="0"/>
              <a:t>“I was scared to get an HIV test”</a:t>
            </a:r>
          </a:p>
        </p:txBody>
      </p:sp>
      <p:sp>
        <p:nvSpPr>
          <p:cNvPr id="6" name="Rectangle 5"/>
          <p:cNvSpPr/>
          <p:nvPr/>
        </p:nvSpPr>
        <p:spPr>
          <a:xfrm>
            <a:off x="264069" y="1456317"/>
            <a:ext cx="4123765" cy="1569660"/>
          </a:xfrm>
          <a:prstGeom prst="rect">
            <a:avLst/>
          </a:prstGeom>
        </p:spPr>
        <p:txBody>
          <a:bodyPr wrap="square">
            <a:spAutoFit/>
          </a:bodyPr>
          <a:lstStyle/>
          <a:p>
            <a:pPr algn="ctr"/>
            <a:r>
              <a:rPr lang="en-US" sz="2400" b="1" dirty="0"/>
              <a:t>“I’m the eldest son and my parents would be so disappointed if they found out I was gay”</a:t>
            </a:r>
          </a:p>
        </p:txBody>
      </p:sp>
      <p:sp>
        <p:nvSpPr>
          <p:cNvPr id="7" name="Rectangle 6"/>
          <p:cNvSpPr/>
          <p:nvPr/>
        </p:nvSpPr>
        <p:spPr>
          <a:xfrm>
            <a:off x="7442174" y="1295406"/>
            <a:ext cx="4392706" cy="830997"/>
          </a:xfrm>
          <a:prstGeom prst="rect">
            <a:avLst/>
          </a:prstGeom>
        </p:spPr>
        <p:txBody>
          <a:bodyPr wrap="square">
            <a:spAutoFit/>
          </a:bodyPr>
          <a:lstStyle/>
          <a:p>
            <a:pPr algn="ctr"/>
            <a:r>
              <a:rPr lang="en-US" sz="2400" b="1" dirty="0"/>
              <a:t>“I had no idea there was such a thing as </a:t>
            </a:r>
            <a:r>
              <a:rPr lang="en-US" sz="2400" b="1" dirty="0" err="1"/>
              <a:t>PrEP</a:t>
            </a:r>
            <a:r>
              <a:rPr lang="en-US" sz="2400" b="1" dirty="0"/>
              <a:t>”</a:t>
            </a:r>
          </a:p>
        </p:txBody>
      </p:sp>
      <p:sp>
        <p:nvSpPr>
          <p:cNvPr id="8" name="Rectangle 7"/>
          <p:cNvSpPr/>
          <p:nvPr/>
        </p:nvSpPr>
        <p:spPr>
          <a:xfrm>
            <a:off x="8221644" y="2875868"/>
            <a:ext cx="3456772" cy="1200329"/>
          </a:xfrm>
          <a:prstGeom prst="rect">
            <a:avLst/>
          </a:prstGeom>
        </p:spPr>
        <p:txBody>
          <a:bodyPr wrap="square">
            <a:spAutoFit/>
          </a:bodyPr>
          <a:lstStyle/>
          <a:p>
            <a:endParaRPr lang="en-US" sz="2400" b="1" dirty="0"/>
          </a:p>
          <a:p>
            <a:pPr algn="ctr"/>
            <a:r>
              <a:rPr lang="en-US" sz="2400" b="1" dirty="0"/>
              <a:t>“I can’t come in to get an HIV test – I have class”</a:t>
            </a:r>
            <a:endParaRPr lang="th-TH" sz="2400" b="1" dirty="0"/>
          </a:p>
        </p:txBody>
      </p:sp>
      <p:sp>
        <p:nvSpPr>
          <p:cNvPr id="9" name="Rectangle 8"/>
          <p:cNvSpPr/>
          <p:nvPr/>
        </p:nvSpPr>
        <p:spPr>
          <a:xfrm>
            <a:off x="7602704" y="5214110"/>
            <a:ext cx="4688976" cy="461665"/>
          </a:xfrm>
          <a:prstGeom prst="rect">
            <a:avLst/>
          </a:prstGeom>
        </p:spPr>
        <p:txBody>
          <a:bodyPr wrap="none">
            <a:spAutoFit/>
          </a:bodyPr>
          <a:lstStyle/>
          <a:p>
            <a:r>
              <a:rPr lang="en-US" sz="2400" b="1" dirty="0"/>
              <a:t>“No test result means no infection”</a:t>
            </a:r>
          </a:p>
        </p:txBody>
      </p:sp>
      <p:sp>
        <p:nvSpPr>
          <p:cNvPr id="10" name="TextBox 9"/>
          <p:cNvSpPr txBox="1"/>
          <p:nvPr/>
        </p:nvSpPr>
        <p:spPr>
          <a:xfrm>
            <a:off x="966150" y="3025977"/>
            <a:ext cx="2470548" cy="523220"/>
          </a:xfrm>
          <a:prstGeom prst="rect">
            <a:avLst/>
          </a:prstGeom>
          <a:noFill/>
        </p:spPr>
        <p:txBody>
          <a:bodyPr wrap="none" rtlCol="0">
            <a:spAutoFit/>
          </a:bodyPr>
          <a:lstStyle/>
          <a:p>
            <a:r>
              <a:rPr lang="en-US" sz="2800" dirty="0">
                <a:solidFill>
                  <a:srgbClr val="C00000"/>
                </a:solidFill>
                <a:latin typeface="Bauhaus 93" panose="04030905020B02020C02" pitchFamily="82" charset="0"/>
              </a:rPr>
              <a:t>Gender Stigma</a:t>
            </a:r>
            <a:endParaRPr lang="th-TH" sz="2800" dirty="0">
              <a:solidFill>
                <a:srgbClr val="C00000"/>
              </a:solidFill>
              <a:latin typeface="Bauhaus 93" panose="04030905020B02020C02" pitchFamily="82" charset="0"/>
            </a:endParaRPr>
          </a:p>
        </p:txBody>
      </p:sp>
      <p:sp>
        <p:nvSpPr>
          <p:cNvPr id="11" name="TextBox 10"/>
          <p:cNvSpPr txBox="1"/>
          <p:nvPr/>
        </p:nvSpPr>
        <p:spPr>
          <a:xfrm>
            <a:off x="966150" y="5425340"/>
            <a:ext cx="1874231" cy="523220"/>
          </a:xfrm>
          <a:prstGeom prst="rect">
            <a:avLst/>
          </a:prstGeom>
          <a:noFill/>
        </p:spPr>
        <p:txBody>
          <a:bodyPr wrap="none" rtlCol="0">
            <a:spAutoFit/>
          </a:bodyPr>
          <a:lstStyle/>
          <a:p>
            <a:r>
              <a:rPr lang="en-US" sz="2800" dirty="0">
                <a:solidFill>
                  <a:srgbClr val="C00000"/>
                </a:solidFill>
                <a:latin typeface="Bauhaus 93" panose="04030905020B02020C02" pitchFamily="82" charset="0"/>
              </a:rPr>
              <a:t>HIV Stigma</a:t>
            </a:r>
            <a:endParaRPr lang="th-TH" sz="2800" dirty="0">
              <a:solidFill>
                <a:srgbClr val="C00000"/>
              </a:solidFill>
              <a:latin typeface="Bauhaus 93" panose="04030905020B02020C02" pitchFamily="82" charset="0"/>
            </a:endParaRPr>
          </a:p>
        </p:txBody>
      </p:sp>
      <p:sp>
        <p:nvSpPr>
          <p:cNvPr id="12" name="TextBox 11"/>
          <p:cNvSpPr txBox="1"/>
          <p:nvPr/>
        </p:nvSpPr>
        <p:spPr>
          <a:xfrm>
            <a:off x="7853982" y="2192599"/>
            <a:ext cx="3198311" cy="523220"/>
          </a:xfrm>
          <a:prstGeom prst="rect">
            <a:avLst/>
          </a:prstGeom>
          <a:noFill/>
        </p:spPr>
        <p:txBody>
          <a:bodyPr wrap="none" rtlCol="0">
            <a:spAutoFit/>
          </a:bodyPr>
          <a:lstStyle/>
          <a:p>
            <a:r>
              <a:rPr lang="en-US" sz="2800" dirty="0">
                <a:solidFill>
                  <a:srgbClr val="C00000"/>
                </a:solidFill>
                <a:latin typeface="Bauhaus 93" panose="04030905020B02020C02" pitchFamily="82" charset="0"/>
              </a:rPr>
              <a:t>Lack of knowledge</a:t>
            </a:r>
            <a:endParaRPr lang="th-TH" sz="2800" dirty="0">
              <a:solidFill>
                <a:srgbClr val="C00000"/>
              </a:solidFill>
              <a:latin typeface="Bauhaus 93" panose="04030905020B02020C02" pitchFamily="82" charset="0"/>
            </a:endParaRPr>
          </a:p>
        </p:txBody>
      </p:sp>
      <p:sp>
        <p:nvSpPr>
          <p:cNvPr id="13" name="TextBox 12"/>
          <p:cNvSpPr txBox="1"/>
          <p:nvPr/>
        </p:nvSpPr>
        <p:spPr>
          <a:xfrm>
            <a:off x="8140360" y="4128362"/>
            <a:ext cx="2996333" cy="523220"/>
          </a:xfrm>
          <a:prstGeom prst="rect">
            <a:avLst/>
          </a:prstGeom>
          <a:noFill/>
        </p:spPr>
        <p:txBody>
          <a:bodyPr wrap="none" rtlCol="0">
            <a:spAutoFit/>
          </a:bodyPr>
          <a:lstStyle/>
          <a:p>
            <a:r>
              <a:rPr lang="en-US" sz="2800" dirty="0">
                <a:solidFill>
                  <a:srgbClr val="C00000"/>
                </a:solidFill>
                <a:latin typeface="Bauhaus 93" panose="04030905020B02020C02" pitchFamily="82" charset="0"/>
              </a:rPr>
              <a:t>Structural Barriers</a:t>
            </a:r>
            <a:endParaRPr lang="th-TH" sz="2800" dirty="0">
              <a:solidFill>
                <a:srgbClr val="C00000"/>
              </a:solidFill>
              <a:latin typeface="Bauhaus 93" panose="04030905020B02020C02" pitchFamily="82" charset="0"/>
            </a:endParaRPr>
          </a:p>
        </p:txBody>
      </p:sp>
      <p:sp>
        <p:nvSpPr>
          <p:cNvPr id="14" name="TextBox 13"/>
          <p:cNvSpPr txBox="1"/>
          <p:nvPr/>
        </p:nvSpPr>
        <p:spPr>
          <a:xfrm>
            <a:off x="9453138" y="5572804"/>
            <a:ext cx="883575" cy="523220"/>
          </a:xfrm>
          <a:prstGeom prst="rect">
            <a:avLst/>
          </a:prstGeom>
          <a:noFill/>
        </p:spPr>
        <p:txBody>
          <a:bodyPr wrap="none" rtlCol="0">
            <a:spAutoFit/>
          </a:bodyPr>
          <a:lstStyle/>
          <a:p>
            <a:r>
              <a:rPr lang="en-US" sz="2800" dirty="0">
                <a:solidFill>
                  <a:srgbClr val="C00000"/>
                </a:solidFill>
                <a:latin typeface="Bauhaus 93" panose="04030905020B02020C02" pitchFamily="82" charset="0"/>
              </a:rPr>
              <a:t>Fear</a:t>
            </a:r>
            <a:endParaRPr lang="th-TH" sz="2800" dirty="0">
              <a:solidFill>
                <a:srgbClr val="C00000"/>
              </a:solidFill>
              <a:latin typeface="Bauhaus 93" panose="04030905020B02020C02" pitchFamily="82"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5967" y="46859"/>
            <a:ext cx="1170432" cy="1161654"/>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5737" y="79910"/>
            <a:ext cx="1181952" cy="1072590"/>
          </a:xfrm>
          <a:prstGeom prst="rect">
            <a:avLst/>
          </a:prstGeom>
        </p:spPr>
      </p:pic>
      <p:pic>
        <p:nvPicPr>
          <p:cNvPr id="4" name="Picture 14">
            <a:extLst>
              <a:ext uri="{FF2B5EF4-FFF2-40B4-BE49-F238E27FC236}">
                <a16:creationId xmlns:a16="http://schemas.microsoft.com/office/drawing/2014/main" id="{FFE2CDA2-78A5-A641-8156-31A47A90CD71}"/>
              </a:ext>
            </a:extLst>
          </p:cNvPr>
          <p:cNvPicPr>
            <a:picLocks noChangeAspect="1"/>
          </p:cNvPicPr>
          <p:nvPr/>
        </p:nvPicPr>
        <p:blipFill>
          <a:blip r:embed="rId5"/>
          <a:stretch>
            <a:fillRect/>
          </a:stretch>
        </p:blipFill>
        <p:spPr>
          <a:xfrm>
            <a:off x="5266984" y="2034941"/>
            <a:ext cx="2075510" cy="2505292"/>
          </a:xfrm>
          <a:prstGeom prst="rect">
            <a:avLst/>
          </a:prstGeom>
        </p:spPr>
      </p:pic>
    </p:spTree>
    <p:extLst>
      <p:ext uri="{BB962C8B-B14F-4D97-AF65-F5344CB8AC3E}">
        <p14:creationId xmlns:p14="http://schemas.microsoft.com/office/powerpoint/2010/main" val="23287614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Lessons </a:t>
            </a:r>
            <a:r>
              <a:rPr lang="en-US" dirty="0" smtClean="0"/>
              <a:t>Learned – Project Raincoat</a:t>
            </a:r>
            <a:endParaRPr lang="th-TH" dirty="0"/>
          </a:p>
        </p:txBody>
      </p:sp>
      <p:sp>
        <p:nvSpPr>
          <p:cNvPr id="7" name="Rounded Rectangle 6"/>
          <p:cNvSpPr/>
          <p:nvPr/>
        </p:nvSpPr>
        <p:spPr>
          <a:xfrm>
            <a:off x="1814899" y="1316736"/>
            <a:ext cx="4396597" cy="2450592"/>
          </a:xfrm>
          <a:prstGeom prst="round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Individual</a:t>
            </a:r>
          </a:p>
          <a:p>
            <a:pPr marL="342900" indent="-342900">
              <a:buFont typeface="Arial" panose="020B0604020202020204" pitchFamily="34" charset="0"/>
              <a:buChar char="•"/>
            </a:pPr>
            <a:r>
              <a:rPr lang="en-US" sz="2400" dirty="0">
                <a:solidFill>
                  <a:schemeClr val="tx1"/>
                </a:solidFill>
              </a:rPr>
              <a:t>Mutual </a:t>
            </a:r>
            <a:r>
              <a:rPr lang="en-US" sz="2400" b="1" dirty="0">
                <a:solidFill>
                  <a:schemeClr val="tx1"/>
                </a:solidFill>
              </a:rPr>
              <a:t>Respect</a:t>
            </a:r>
          </a:p>
          <a:p>
            <a:pPr marL="342900" indent="-342900">
              <a:buFont typeface="Arial" panose="020B0604020202020204" pitchFamily="34" charset="0"/>
              <a:buChar char="•"/>
            </a:pPr>
            <a:r>
              <a:rPr lang="en-US" sz="2400" dirty="0">
                <a:solidFill>
                  <a:schemeClr val="tx1"/>
                </a:solidFill>
              </a:rPr>
              <a:t>Promotion of Internal and External </a:t>
            </a:r>
            <a:r>
              <a:rPr lang="en-US" sz="2400" b="1" dirty="0">
                <a:solidFill>
                  <a:schemeClr val="tx1"/>
                </a:solidFill>
              </a:rPr>
              <a:t>Resilience</a:t>
            </a:r>
          </a:p>
          <a:p>
            <a:pPr marL="342900" indent="-342900">
              <a:buFont typeface="Arial" panose="020B0604020202020204" pitchFamily="34" charset="0"/>
              <a:buChar char="•"/>
            </a:pPr>
            <a:r>
              <a:rPr lang="en-US" sz="2400" dirty="0">
                <a:solidFill>
                  <a:schemeClr val="tx1"/>
                </a:solidFill>
              </a:rPr>
              <a:t>Support for </a:t>
            </a:r>
            <a:r>
              <a:rPr lang="en-US" sz="2400" b="1" dirty="0">
                <a:solidFill>
                  <a:schemeClr val="tx1"/>
                </a:solidFill>
              </a:rPr>
              <a:t>thinking process</a:t>
            </a:r>
          </a:p>
          <a:p>
            <a:pPr marL="342900" indent="-342900">
              <a:buFont typeface="Arial" panose="020B0604020202020204" pitchFamily="34" charset="0"/>
              <a:buChar char="•"/>
            </a:pPr>
            <a:r>
              <a:rPr lang="en-US" sz="2400" b="1" dirty="0">
                <a:solidFill>
                  <a:schemeClr val="tx1"/>
                </a:solidFill>
              </a:rPr>
              <a:t>Positive</a:t>
            </a:r>
            <a:r>
              <a:rPr lang="en-US" sz="2400" dirty="0">
                <a:solidFill>
                  <a:schemeClr val="tx1"/>
                </a:solidFill>
              </a:rPr>
              <a:t> Reinforcement</a:t>
            </a:r>
          </a:p>
          <a:p>
            <a:pPr algn="ctr"/>
            <a:endParaRPr lang="th-TH" b="1" dirty="0">
              <a:solidFill>
                <a:schemeClr val="tx1"/>
              </a:solidFill>
            </a:endParaRPr>
          </a:p>
        </p:txBody>
      </p:sp>
      <p:sp>
        <p:nvSpPr>
          <p:cNvPr id="8" name="Rounded Rectangle 7"/>
          <p:cNvSpPr/>
          <p:nvPr/>
        </p:nvSpPr>
        <p:spPr>
          <a:xfrm>
            <a:off x="420624" y="3767328"/>
            <a:ext cx="3354795" cy="2305438"/>
          </a:xfrm>
          <a:prstGeom prst="roundRect">
            <a:avLst/>
          </a:prstGeom>
          <a:solidFill>
            <a:srgbClr val="F8E0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Social</a:t>
            </a:r>
          </a:p>
          <a:p>
            <a:pPr marL="342900" indent="-342900">
              <a:buFont typeface="Arial" panose="020B0604020202020204" pitchFamily="34" charset="0"/>
              <a:buChar char="•"/>
            </a:pPr>
            <a:r>
              <a:rPr lang="en-US" sz="2400" b="1" dirty="0">
                <a:solidFill>
                  <a:schemeClr val="tx1"/>
                </a:solidFill>
              </a:rPr>
              <a:t>Peer</a:t>
            </a:r>
            <a:r>
              <a:rPr lang="en-US" sz="2400" dirty="0">
                <a:solidFill>
                  <a:schemeClr val="tx1"/>
                </a:solidFill>
              </a:rPr>
              <a:t> Support</a:t>
            </a:r>
          </a:p>
          <a:p>
            <a:pPr marL="342900" indent="-342900">
              <a:buFont typeface="Arial" panose="020B0604020202020204" pitchFamily="34" charset="0"/>
              <a:buChar char="•"/>
            </a:pPr>
            <a:r>
              <a:rPr lang="en-US" sz="2400" b="1" dirty="0">
                <a:solidFill>
                  <a:schemeClr val="tx1"/>
                </a:solidFill>
              </a:rPr>
              <a:t>Camps </a:t>
            </a:r>
          </a:p>
          <a:p>
            <a:pPr algn="ctr"/>
            <a:endParaRPr lang="th-TH" b="1" dirty="0">
              <a:solidFill>
                <a:schemeClr val="tx1"/>
              </a:solidFill>
            </a:endParaRPr>
          </a:p>
        </p:txBody>
      </p:sp>
      <p:sp>
        <p:nvSpPr>
          <p:cNvPr id="9" name="Rounded Rectangle 8"/>
          <p:cNvSpPr/>
          <p:nvPr/>
        </p:nvSpPr>
        <p:spPr>
          <a:xfrm>
            <a:off x="4013198" y="3767328"/>
            <a:ext cx="3629115" cy="2305438"/>
          </a:xfrm>
          <a:prstGeom prst="round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panose="020B0604020202020204" pitchFamily="34" charset="0"/>
              <a:buChar char="•"/>
            </a:pPr>
            <a:endParaRPr lang="en-US" sz="2400" dirty="0">
              <a:solidFill>
                <a:schemeClr val="tx1"/>
              </a:solidFill>
            </a:endParaRPr>
          </a:p>
          <a:p>
            <a:pPr algn="ctr"/>
            <a:r>
              <a:rPr lang="en-US" sz="2400" b="1" dirty="0">
                <a:solidFill>
                  <a:schemeClr val="tx1"/>
                </a:solidFill>
              </a:rPr>
              <a:t>Structural</a:t>
            </a:r>
          </a:p>
          <a:p>
            <a:pPr marL="342900" indent="-342900">
              <a:buFont typeface="Arial" panose="020B0604020202020204" pitchFamily="34" charset="0"/>
              <a:buChar char="•"/>
            </a:pPr>
            <a:r>
              <a:rPr lang="en-US" sz="2400" b="1" dirty="0">
                <a:solidFill>
                  <a:schemeClr val="tx1"/>
                </a:solidFill>
              </a:rPr>
              <a:t>Flexible hours</a:t>
            </a:r>
          </a:p>
          <a:p>
            <a:pPr marL="342900" indent="-342900">
              <a:buFont typeface="Arial" panose="020B0604020202020204" pitchFamily="34" charset="0"/>
              <a:buChar char="•"/>
            </a:pPr>
            <a:r>
              <a:rPr lang="en-US" sz="2400" b="1" dirty="0">
                <a:solidFill>
                  <a:schemeClr val="tx1"/>
                </a:solidFill>
              </a:rPr>
              <a:t>Short waiting </a:t>
            </a:r>
            <a:r>
              <a:rPr lang="en-US" sz="2400" dirty="0">
                <a:solidFill>
                  <a:schemeClr val="tx1"/>
                </a:solidFill>
              </a:rPr>
              <a:t>times</a:t>
            </a:r>
          </a:p>
          <a:p>
            <a:pPr marL="342900" indent="-342900">
              <a:buFont typeface="Arial" panose="020B0604020202020204" pitchFamily="34" charset="0"/>
              <a:buChar char="•"/>
            </a:pPr>
            <a:r>
              <a:rPr lang="en-US" sz="2400" b="1" dirty="0">
                <a:solidFill>
                  <a:schemeClr val="tx1"/>
                </a:solidFill>
              </a:rPr>
              <a:t>Friendly</a:t>
            </a:r>
            <a:r>
              <a:rPr lang="en-US" sz="2400" dirty="0">
                <a:solidFill>
                  <a:schemeClr val="tx1"/>
                </a:solidFill>
              </a:rPr>
              <a:t> staff</a:t>
            </a:r>
          </a:p>
          <a:p>
            <a:pPr marL="342900" indent="-342900">
              <a:buFont typeface="Arial" panose="020B0604020202020204" pitchFamily="34" charset="0"/>
              <a:buChar char="•"/>
            </a:pPr>
            <a:r>
              <a:rPr lang="en-US" sz="2400" b="1" dirty="0">
                <a:solidFill>
                  <a:schemeClr val="tx1"/>
                </a:solidFill>
              </a:rPr>
              <a:t>Technology</a:t>
            </a:r>
            <a:r>
              <a:rPr lang="en-US" sz="2400" dirty="0">
                <a:solidFill>
                  <a:schemeClr val="tx1"/>
                </a:solidFill>
              </a:rPr>
              <a:t> </a:t>
            </a:r>
            <a:endParaRPr lang="th-TH" sz="2400" dirty="0">
              <a:solidFill>
                <a:schemeClr val="tx1"/>
              </a:solidFill>
            </a:endParaRPr>
          </a:p>
        </p:txBody>
      </p:sp>
      <p:pic>
        <p:nvPicPr>
          <p:cNvPr id="10" name="Picture 10">
            <a:extLst>
              <a:ext uri="{FF2B5EF4-FFF2-40B4-BE49-F238E27FC236}">
                <a16:creationId xmlns:a16="http://schemas.microsoft.com/office/drawing/2014/main" id="{C628AC51-217E-3B49-9135-FDD944B7345A}"/>
              </a:ext>
            </a:extLst>
          </p:cNvPr>
          <p:cNvPicPr>
            <a:picLocks noChangeAspect="1"/>
          </p:cNvPicPr>
          <p:nvPr/>
        </p:nvPicPr>
        <p:blipFill>
          <a:blip r:embed="rId3"/>
          <a:stretch>
            <a:fillRect/>
          </a:stretch>
        </p:blipFill>
        <p:spPr>
          <a:xfrm>
            <a:off x="8119492" y="2153900"/>
            <a:ext cx="3676786" cy="2450592"/>
          </a:xfrm>
          <a:prstGeom prst="rect">
            <a:avLst/>
          </a:prstGeom>
        </p:spPr>
      </p:pic>
      <p:sp>
        <p:nvSpPr>
          <p:cNvPr id="4" name="TextBox 3"/>
          <p:cNvSpPr txBox="1"/>
          <p:nvPr/>
        </p:nvSpPr>
        <p:spPr>
          <a:xfrm>
            <a:off x="8550187" y="1049413"/>
            <a:ext cx="2209962" cy="923330"/>
          </a:xfrm>
          <a:prstGeom prst="rect">
            <a:avLst/>
          </a:prstGeom>
          <a:noFill/>
        </p:spPr>
        <p:txBody>
          <a:bodyPr wrap="square" rtlCol="0">
            <a:spAutoFit/>
          </a:bodyPr>
          <a:lstStyle/>
          <a:p>
            <a:pPr algn="ctr"/>
            <a:r>
              <a:rPr lang="en-US" dirty="0" smtClean="0">
                <a:solidFill>
                  <a:schemeClr val="accent1">
                    <a:lumMod val="50000"/>
                  </a:schemeClr>
                </a:solidFill>
              </a:rPr>
              <a:t>Peer volunteers </a:t>
            </a:r>
            <a:r>
              <a:rPr lang="en-US" dirty="0" smtClean="0">
                <a:solidFill>
                  <a:srgbClr val="ED1C24"/>
                </a:solidFill>
              </a:rPr>
              <a:t>making</a:t>
            </a:r>
            <a:r>
              <a:rPr lang="en-US" dirty="0" smtClean="0">
                <a:solidFill>
                  <a:schemeClr val="accent1">
                    <a:lumMod val="50000"/>
                  </a:schemeClr>
                </a:solidFill>
              </a:rPr>
              <a:t> </a:t>
            </a:r>
            <a:r>
              <a:rPr lang="en-US" dirty="0" smtClean="0">
                <a:solidFill>
                  <a:schemeClr val="accent3">
                    <a:lumMod val="75000"/>
                  </a:schemeClr>
                </a:solidFill>
              </a:rPr>
              <a:t>dreams a reality together</a:t>
            </a:r>
          </a:p>
        </p:txBody>
      </p:sp>
    </p:spTree>
    <p:extLst>
      <p:ext uri="{BB962C8B-B14F-4D97-AF65-F5344CB8AC3E}">
        <p14:creationId xmlns:p14="http://schemas.microsoft.com/office/powerpoint/2010/main" val="10739933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Forward</a:t>
            </a:r>
            <a:endParaRPr lang="th-TH" dirty="0"/>
          </a:p>
        </p:txBody>
      </p:sp>
      <p:sp>
        <p:nvSpPr>
          <p:cNvPr id="3" name="Content Placeholder 2"/>
          <p:cNvSpPr>
            <a:spLocks noGrp="1"/>
          </p:cNvSpPr>
          <p:nvPr>
            <p:ph idx="1"/>
          </p:nvPr>
        </p:nvSpPr>
        <p:spPr>
          <a:xfrm>
            <a:off x="750480" y="1600202"/>
            <a:ext cx="5203927" cy="4525963"/>
          </a:xfrm>
        </p:spPr>
        <p:txBody>
          <a:bodyPr/>
          <a:lstStyle/>
          <a:p>
            <a:r>
              <a:rPr lang="en-US" dirty="0"/>
              <a:t>Utilizing </a:t>
            </a:r>
            <a:r>
              <a:rPr lang="en-US" b="1" dirty="0" err="1"/>
              <a:t>mHealth</a:t>
            </a:r>
            <a:endParaRPr lang="en-US" b="1" dirty="0"/>
          </a:p>
          <a:p>
            <a:pPr lvl="1"/>
            <a:r>
              <a:rPr lang="en-US" b="1" dirty="0"/>
              <a:t>Accessibility</a:t>
            </a:r>
          </a:p>
          <a:p>
            <a:pPr lvl="1"/>
            <a:r>
              <a:rPr lang="en-US" b="1" dirty="0"/>
              <a:t>Social support</a:t>
            </a:r>
          </a:p>
          <a:p>
            <a:r>
              <a:rPr lang="en-US" b="1" dirty="0"/>
              <a:t>Reduction</a:t>
            </a:r>
            <a:r>
              <a:rPr lang="en-US" dirty="0"/>
              <a:t> of </a:t>
            </a:r>
            <a:r>
              <a:rPr lang="en-US" b="1" dirty="0"/>
              <a:t>stigma</a:t>
            </a:r>
          </a:p>
          <a:p>
            <a:r>
              <a:rPr lang="en-US" b="1" dirty="0"/>
              <a:t>Informed Choices</a:t>
            </a:r>
          </a:p>
          <a:p>
            <a:r>
              <a:rPr lang="en-US" b="1" dirty="0"/>
              <a:t>Empowerment</a:t>
            </a:r>
            <a:endParaRPr lang="th-TH" b="1"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6304" y="255985"/>
            <a:ext cx="1170432" cy="116165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472" y="345049"/>
            <a:ext cx="1181952" cy="1072590"/>
          </a:xfrm>
          <a:prstGeom prst="rect">
            <a:avLst/>
          </a:prstGeom>
        </p:spPr>
      </p:pic>
      <p:pic>
        <p:nvPicPr>
          <p:cNvPr id="4" name="Picture 4">
            <a:extLst>
              <a:ext uri="{FF2B5EF4-FFF2-40B4-BE49-F238E27FC236}">
                <a16:creationId xmlns:a16="http://schemas.microsoft.com/office/drawing/2014/main" id="{D8F403A2-572C-654B-A1E9-4930812FDEE5}"/>
              </a:ext>
            </a:extLst>
          </p:cNvPr>
          <p:cNvPicPr>
            <a:picLocks noChangeAspect="1"/>
          </p:cNvPicPr>
          <p:nvPr/>
        </p:nvPicPr>
        <p:blipFill rotWithShape="1">
          <a:blip r:embed="rId5"/>
          <a:srcRect l="9543" r="14890"/>
          <a:stretch/>
        </p:blipFill>
        <p:spPr>
          <a:xfrm>
            <a:off x="5653900" y="1600202"/>
            <a:ext cx="5019524" cy="3729892"/>
          </a:xfrm>
          <a:prstGeom prst="rect">
            <a:avLst/>
          </a:prstGeom>
        </p:spPr>
      </p:pic>
    </p:spTree>
    <p:extLst>
      <p:ext uri="{BB962C8B-B14F-4D97-AF65-F5344CB8AC3E}">
        <p14:creationId xmlns:p14="http://schemas.microsoft.com/office/powerpoint/2010/main" val="41820205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8167" y="2884426"/>
            <a:ext cx="5974080" cy="1470025"/>
          </a:xfrm>
        </p:spPr>
        <p:txBody>
          <a:bodyPr/>
          <a:lstStyle/>
          <a:p>
            <a:r>
              <a:rPr lang="en-US" dirty="0"/>
              <a:t>Engaging YMSM and YTGW in HIV Prevention</a:t>
            </a:r>
            <a:endParaRPr lang="th-TH" dirty="0"/>
          </a:p>
        </p:txBody>
      </p:sp>
      <p:sp>
        <p:nvSpPr>
          <p:cNvPr id="3" name="Subtitle 2"/>
          <p:cNvSpPr>
            <a:spLocks noGrp="1"/>
          </p:cNvSpPr>
          <p:nvPr>
            <p:ph type="subTitle" idx="1"/>
          </p:nvPr>
        </p:nvSpPr>
        <p:spPr>
          <a:xfrm>
            <a:off x="1219200" y="4762500"/>
            <a:ext cx="10972800" cy="1752600"/>
          </a:xfrm>
        </p:spPr>
        <p:txBody>
          <a:bodyPr/>
          <a:lstStyle/>
          <a:p>
            <a:pPr algn="r"/>
            <a:r>
              <a:rPr lang="en-US" dirty="0"/>
              <a:t>Wipaporn Natalie Songtaweesin, MBBS</a:t>
            </a:r>
          </a:p>
          <a:p>
            <a:pPr algn="r"/>
            <a:r>
              <a:rPr lang="en-US" sz="2000" dirty="0"/>
              <a:t>Center of Excellence for Pediatric Infectious Diseases and Vaccines, Chulalongkorn University</a:t>
            </a:r>
          </a:p>
          <a:p>
            <a:pPr algn="r"/>
            <a:r>
              <a:rPr lang="en-US" sz="2000" dirty="0"/>
              <a:t>Thai Red Cross AIDS Research Center</a:t>
            </a:r>
          </a:p>
          <a:p>
            <a:pPr algn="r"/>
            <a:endParaRPr lang="en-US" sz="2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6304" y="255985"/>
            <a:ext cx="1170432" cy="116165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472" y="345049"/>
            <a:ext cx="1181952" cy="1072590"/>
          </a:xfrm>
          <a:prstGeom prst="rect">
            <a:avLst/>
          </a:prstGeom>
        </p:spPr>
      </p:pic>
      <p:pic>
        <p:nvPicPr>
          <p:cNvPr id="6" name="Picture 5"/>
          <p:cNvPicPr>
            <a:picLocks noChangeAspect="1"/>
          </p:cNvPicPr>
          <p:nvPr/>
        </p:nvPicPr>
        <p:blipFill rotWithShape="1">
          <a:blip r:embed="rId5"/>
          <a:srcRect r="3527"/>
          <a:stretch/>
        </p:blipFill>
        <p:spPr>
          <a:xfrm>
            <a:off x="416606" y="1829135"/>
            <a:ext cx="5182708" cy="3580606"/>
          </a:xfrm>
          <a:prstGeom prst="rect">
            <a:avLst/>
          </a:prstGeom>
          <a:effectLst>
            <a:softEdge rad="317500"/>
          </a:effectLst>
        </p:spPr>
      </p:pic>
      <p:pic>
        <p:nvPicPr>
          <p:cNvPr id="7" name="Picture 2" descr="Image result for cipher hiv">
            <a:extLst>
              <a:ext uri="{FF2B5EF4-FFF2-40B4-BE49-F238E27FC236}">
                <a16:creationId xmlns:a16="http://schemas.microsoft.com/office/drawing/2014/main" id="{18F7A95A-763D-402B-946C-80790E4021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4733" y="765029"/>
            <a:ext cx="1613859" cy="767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7493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320" y="244478"/>
            <a:ext cx="10691040" cy="1143000"/>
          </a:xfrm>
        </p:spPr>
        <p:txBody>
          <a:bodyPr>
            <a:normAutofit fontScale="90000"/>
          </a:bodyPr>
          <a:lstStyle/>
          <a:p>
            <a:r>
              <a:rPr lang="en-US" dirty="0"/>
              <a:t>Engaging and Retaining Adolescents</a:t>
            </a:r>
            <a:br>
              <a:rPr lang="en-US" dirty="0"/>
            </a:br>
            <a:r>
              <a:rPr lang="en-US" dirty="0"/>
              <a:t>- Take Home Messages -</a:t>
            </a:r>
            <a:endParaRPr lang="th-TH" dirty="0"/>
          </a:p>
        </p:txBody>
      </p:sp>
      <p:sp>
        <p:nvSpPr>
          <p:cNvPr id="3" name="Content Placeholder 2"/>
          <p:cNvSpPr>
            <a:spLocks noGrp="1"/>
          </p:cNvSpPr>
          <p:nvPr>
            <p:ph idx="1"/>
          </p:nvPr>
        </p:nvSpPr>
        <p:spPr>
          <a:xfrm>
            <a:off x="750480" y="1600202"/>
            <a:ext cx="6619584" cy="4525963"/>
          </a:xfrm>
        </p:spPr>
        <p:txBody>
          <a:bodyPr/>
          <a:lstStyle/>
          <a:p>
            <a:r>
              <a:rPr lang="en-US" dirty="0"/>
              <a:t>Make it a </a:t>
            </a:r>
            <a:r>
              <a:rPr lang="en-US" b="1" dirty="0"/>
              <a:t>positive </a:t>
            </a:r>
            <a:r>
              <a:rPr lang="en-US" dirty="0"/>
              <a:t>experience!</a:t>
            </a:r>
          </a:p>
          <a:p>
            <a:r>
              <a:rPr lang="en-US" dirty="0"/>
              <a:t>Utilize</a:t>
            </a:r>
            <a:r>
              <a:rPr lang="en-US" b="1" dirty="0"/>
              <a:t> peers</a:t>
            </a:r>
            <a:r>
              <a:rPr lang="en-US" dirty="0"/>
              <a:t>, </a:t>
            </a:r>
            <a:r>
              <a:rPr lang="en-US" b="1" dirty="0"/>
              <a:t>holistic </a:t>
            </a:r>
            <a:r>
              <a:rPr lang="en-US" dirty="0"/>
              <a:t>care, make services </a:t>
            </a:r>
            <a:r>
              <a:rPr lang="en-US" b="1" dirty="0"/>
              <a:t>fun</a:t>
            </a:r>
            <a:r>
              <a:rPr lang="en-US" dirty="0"/>
              <a:t>, utilize </a:t>
            </a:r>
            <a:r>
              <a:rPr lang="en-US" b="1" dirty="0"/>
              <a:t>technology</a:t>
            </a:r>
          </a:p>
          <a:p>
            <a:r>
              <a:rPr lang="en-US" b="1" dirty="0"/>
              <a:t>Dynamic</a:t>
            </a:r>
            <a:r>
              <a:rPr lang="en-US" dirty="0"/>
              <a:t> Process</a:t>
            </a:r>
          </a:p>
          <a:p>
            <a:r>
              <a:rPr lang="en-US" dirty="0"/>
              <a:t>Get them </a:t>
            </a:r>
            <a:r>
              <a:rPr lang="en-US" b="1" dirty="0"/>
              <a:t>safely</a:t>
            </a:r>
            <a:r>
              <a:rPr lang="en-US" dirty="0"/>
              <a:t> to the </a:t>
            </a:r>
            <a:r>
              <a:rPr lang="en-US" b="1" dirty="0"/>
              <a:t>other side</a:t>
            </a:r>
            <a:r>
              <a:rPr lang="en-US" dirty="0"/>
              <a:t>!</a:t>
            </a:r>
          </a:p>
          <a:p>
            <a:endParaRPr lang="th-TH" dirty="0"/>
          </a:p>
        </p:txBody>
      </p:sp>
      <p:pic>
        <p:nvPicPr>
          <p:cNvPr id="5" name="Picture 4"/>
          <p:cNvPicPr>
            <a:picLocks noChangeAspect="1"/>
          </p:cNvPicPr>
          <p:nvPr/>
        </p:nvPicPr>
        <p:blipFill>
          <a:blip r:embed="rId2"/>
          <a:stretch>
            <a:fillRect/>
          </a:stretch>
        </p:blipFill>
        <p:spPr>
          <a:xfrm>
            <a:off x="7370064" y="1600202"/>
            <a:ext cx="4330359" cy="2883224"/>
          </a:xfrm>
          <a:prstGeom prst="rect">
            <a:avLst/>
          </a:prstGeom>
        </p:spPr>
      </p:pic>
    </p:spTree>
    <p:extLst>
      <p:ext uri="{BB962C8B-B14F-4D97-AF65-F5344CB8AC3E}">
        <p14:creationId xmlns:p14="http://schemas.microsoft.com/office/powerpoint/2010/main" val="26078216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0"/>
            <a:ext cx="5285231" cy="3310128"/>
            <a:chOff x="2629293" y="879287"/>
            <a:chExt cx="6933413" cy="4621147"/>
          </a:xfrm>
        </p:grpSpPr>
        <p:pic>
          <p:nvPicPr>
            <p:cNvPr id="5" name="Picture 4"/>
            <p:cNvPicPr>
              <a:picLocks noChangeAspect="1"/>
            </p:cNvPicPr>
            <p:nvPr/>
          </p:nvPicPr>
          <p:blipFill>
            <a:blip r:embed="rId3"/>
            <a:stretch>
              <a:fillRect/>
            </a:stretch>
          </p:blipFill>
          <p:spPr>
            <a:xfrm>
              <a:off x="2629293" y="879287"/>
              <a:ext cx="6933413" cy="462114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artisticGlass/>
                      </a14:imgEffect>
                    </a14:imgLayer>
                  </a14:imgProps>
                </a:ext>
              </a:extLst>
            </a:blip>
            <a:srcRect l="34813" t="45431" r="8238"/>
            <a:stretch/>
          </p:blipFill>
          <p:spPr>
            <a:xfrm>
              <a:off x="5029198" y="2978727"/>
              <a:ext cx="3948545" cy="2521707"/>
            </a:xfrm>
            <a:prstGeom prst="rect">
              <a:avLst/>
            </a:prstGeom>
          </p:spPr>
        </p:pic>
      </p:grpSp>
      <p:pic>
        <p:nvPicPr>
          <p:cNvPr id="7" name="Picture 6"/>
          <p:cNvPicPr>
            <a:picLocks noChangeAspect="1"/>
          </p:cNvPicPr>
          <p:nvPr/>
        </p:nvPicPr>
        <p:blipFill rotWithShape="1">
          <a:blip r:embed="rId6"/>
          <a:srcRect l="19014" t="9375" r="40204" b="6913"/>
          <a:stretch/>
        </p:blipFill>
        <p:spPr>
          <a:xfrm>
            <a:off x="8065008" y="0"/>
            <a:ext cx="4126992" cy="4762743"/>
          </a:xfrm>
          <a:prstGeom prst="rect">
            <a:avLst/>
          </a:prstGeom>
        </p:spPr>
      </p:pic>
      <p:pic>
        <p:nvPicPr>
          <p:cNvPr id="1026" name="Picture 2" descr="https://scontent.xx.fbcdn.net/v/t1.15752-0/p280x280/66240229_327492544870658_1105332661376778240_n.jpg?_nc_cat=106&amp;_nc_oc=AQneO-fnrzItFttNiN1UW_OBQ8gtHT6_uTmTW6_mkCUpcvRsPuXEktPQHuGatK0c4NPVo86hLnD972Tt_-qene5_&amp;_nc_ad=z-m&amp;_nc_cid=0&amp;_nc_zor=9&amp;_nc_ht=scontent.xx&amp;oh=f937adc161fce90da61494f9691b076f&amp;oe=5DC4DD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0259" y="1375812"/>
            <a:ext cx="3483814" cy="4640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8103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457700" y="1736048"/>
            <a:ext cx="4980215" cy="4078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latin typeface="Bauhaus 93" panose="04030905020B02020C02" pitchFamily="82" charset="0"/>
              </a:rPr>
              <a:t>Center of Excellence for Pediatric Infectious Diseases and Vaccines</a:t>
            </a:r>
          </a:p>
          <a:p>
            <a:pPr marL="0" indent="0">
              <a:buFont typeface="Arial" panose="020B0604020202020204" pitchFamily="34" charset="0"/>
              <a:buNone/>
            </a:pPr>
            <a:r>
              <a:rPr lang="en-US" sz="2000" dirty="0" err="1">
                <a:latin typeface="Bauhaus 93" panose="04030905020B02020C02" pitchFamily="82" charset="0"/>
              </a:rPr>
              <a:t>Assoc</a:t>
            </a:r>
            <a:r>
              <a:rPr lang="en-US" sz="2000" dirty="0">
                <a:latin typeface="Bauhaus 93" panose="04030905020B02020C02" pitchFamily="82" charset="0"/>
              </a:rPr>
              <a:t> Prof Chitsanu </a:t>
            </a:r>
            <a:r>
              <a:rPr lang="en-US" sz="2000" dirty="0" err="1">
                <a:latin typeface="Bauhaus 93" panose="04030905020B02020C02" pitchFamily="82" charset="0"/>
              </a:rPr>
              <a:t>Pancharoen</a:t>
            </a:r>
            <a:endParaRPr lang="en-US" sz="2000" dirty="0">
              <a:latin typeface="Bauhaus 93" panose="04030905020B02020C02" pitchFamily="82" charset="0"/>
            </a:endParaRPr>
          </a:p>
          <a:p>
            <a:pPr marL="0" indent="0">
              <a:buFont typeface="Arial" panose="020B0604020202020204" pitchFamily="34" charset="0"/>
              <a:buNone/>
            </a:pPr>
            <a:r>
              <a:rPr lang="en-US" sz="2000" dirty="0" err="1">
                <a:latin typeface="Bauhaus 93" panose="04030905020B02020C02" pitchFamily="82" charset="0"/>
              </a:rPr>
              <a:t>Assoc</a:t>
            </a:r>
            <a:r>
              <a:rPr lang="en-US" sz="2000" dirty="0">
                <a:latin typeface="Bauhaus 93" panose="04030905020B02020C02" pitchFamily="82" charset="0"/>
              </a:rPr>
              <a:t> Prof </a:t>
            </a:r>
            <a:r>
              <a:rPr lang="en-US" sz="2000" dirty="0" err="1">
                <a:latin typeface="Bauhaus 93" panose="04030905020B02020C02" pitchFamily="82" charset="0"/>
              </a:rPr>
              <a:t>Thanyawee</a:t>
            </a:r>
            <a:r>
              <a:rPr lang="en-US" sz="2000" dirty="0">
                <a:latin typeface="Bauhaus 93" panose="04030905020B02020C02" pitchFamily="82" charset="0"/>
              </a:rPr>
              <a:t> </a:t>
            </a:r>
            <a:r>
              <a:rPr lang="en-US" sz="2000" dirty="0" err="1">
                <a:latin typeface="Bauhaus 93" panose="04030905020B02020C02" pitchFamily="82" charset="0"/>
              </a:rPr>
              <a:t>Puthanakit</a:t>
            </a:r>
            <a:endParaRPr lang="en-US" sz="2000" dirty="0">
              <a:latin typeface="Bauhaus 93" panose="04030905020B02020C02" pitchFamily="82" charset="0"/>
            </a:endParaRPr>
          </a:p>
          <a:p>
            <a:pPr marL="0" indent="0">
              <a:buFont typeface="Arial" panose="020B0604020202020204" pitchFamily="34" charset="0"/>
              <a:buNone/>
            </a:pPr>
            <a:r>
              <a:rPr lang="en-US" sz="2000" dirty="0" err="1">
                <a:latin typeface="Bauhaus 93" panose="04030905020B02020C02" pitchFamily="82" charset="0"/>
              </a:rPr>
              <a:t>Tuangtip</a:t>
            </a:r>
            <a:r>
              <a:rPr lang="en-US" sz="2000" dirty="0">
                <a:latin typeface="Bauhaus 93" panose="04030905020B02020C02" pitchFamily="82" charset="0"/>
              </a:rPr>
              <a:t> </a:t>
            </a:r>
            <a:r>
              <a:rPr lang="en-US" sz="2000" dirty="0" err="1">
                <a:latin typeface="Bauhaus 93" panose="04030905020B02020C02" pitchFamily="82" charset="0"/>
              </a:rPr>
              <a:t>Teerawit</a:t>
            </a:r>
            <a:endParaRPr lang="en-US" sz="2000" dirty="0">
              <a:latin typeface="Bauhaus 93" panose="04030905020B02020C02" pitchFamily="82" charset="0"/>
            </a:endParaRPr>
          </a:p>
          <a:p>
            <a:pPr marL="0" indent="0">
              <a:buFont typeface="Arial" panose="020B0604020202020204" pitchFamily="34" charset="0"/>
              <a:buNone/>
            </a:pPr>
            <a:r>
              <a:rPr lang="en-US" sz="2000" dirty="0">
                <a:latin typeface="Bauhaus 93" panose="04030905020B02020C02" pitchFamily="82" charset="0"/>
              </a:rPr>
              <a:t>Prissana Wongharn</a:t>
            </a:r>
          </a:p>
          <a:p>
            <a:pPr marL="0" indent="0">
              <a:buFont typeface="Arial" panose="020B0604020202020204" pitchFamily="34" charset="0"/>
              <a:buNone/>
            </a:pPr>
            <a:endParaRPr lang="en-US" dirty="0">
              <a:latin typeface="Bauhaus 93" panose="04030905020B02020C02" pitchFamily="82" charset="0"/>
            </a:endParaRPr>
          </a:p>
          <a:p>
            <a:pPr marL="0" indent="0">
              <a:buFont typeface="Arial" panose="020B0604020202020204" pitchFamily="34" charset="0"/>
              <a:buNone/>
            </a:pPr>
            <a:endParaRPr lang="th-TH" dirty="0">
              <a:latin typeface="Bauhaus 93" panose="04030905020B02020C02" pitchFamily="82" charset="0"/>
            </a:endParaRPr>
          </a:p>
        </p:txBody>
      </p:sp>
      <p:pic>
        <p:nvPicPr>
          <p:cNvPr id="15" name="Picture 6" descr="Image result for duke un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92262" y="4222512"/>
            <a:ext cx="1486988" cy="14869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4679"/>
            <a:ext cx="10515600" cy="1325563"/>
          </a:xfrm>
        </p:spPr>
        <p:txBody>
          <a:bodyPr/>
          <a:lstStyle/>
          <a:p>
            <a:pPr algn="l"/>
            <a:r>
              <a:rPr lang="en-US" dirty="0">
                <a:latin typeface="Bauhaus 93" panose="04030905020B02020C02" pitchFamily="82" charset="0"/>
              </a:rPr>
              <a:t>Acknowledgements	</a:t>
            </a:r>
            <a:endParaRPr lang="th-TH" dirty="0">
              <a:latin typeface="Bauhaus 93" panose="04030905020B02020C02" pitchFamily="82" charset="0"/>
            </a:endParaRPr>
          </a:p>
        </p:txBody>
      </p:sp>
      <p:sp>
        <p:nvSpPr>
          <p:cNvPr id="3" name="Content Placeholder 2"/>
          <p:cNvSpPr>
            <a:spLocks noGrp="1"/>
          </p:cNvSpPr>
          <p:nvPr>
            <p:ph idx="1"/>
          </p:nvPr>
        </p:nvSpPr>
        <p:spPr>
          <a:xfrm>
            <a:off x="381000" y="1736048"/>
            <a:ext cx="4076700" cy="4351338"/>
          </a:xfrm>
        </p:spPr>
        <p:txBody>
          <a:bodyPr/>
          <a:lstStyle/>
          <a:p>
            <a:pPr marL="0" indent="0">
              <a:buNone/>
            </a:pPr>
            <a:r>
              <a:rPr lang="en-US" dirty="0">
                <a:latin typeface="Bauhaus 93" panose="04030905020B02020C02" pitchFamily="82" charset="0"/>
              </a:rPr>
              <a:t>Thai Red Cross AIDS Research Centre</a:t>
            </a:r>
          </a:p>
          <a:p>
            <a:pPr marL="0" indent="0">
              <a:buNone/>
            </a:pPr>
            <a:r>
              <a:rPr lang="en-US" sz="2000" dirty="0">
                <a:latin typeface="Bauhaus 93" panose="04030905020B02020C02" pitchFamily="82" charset="0"/>
              </a:rPr>
              <a:t>Professor </a:t>
            </a:r>
            <a:r>
              <a:rPr lang="en-US" sz="2000" dirty="0" err="1">
                <a:latin typeface="Bauhaus 93" panose="04030905020B02020C02" pitchFamily="82" charset="0"/>
              </a:rPr>
              <a:t>Praphan</a:t>
            </a:r>
            <a:r>
              <a:rPr lang="en-US" sz="2000" dirty="0">
                <a:latin typeface="Bauhaus 93" panose="04030905020B02020C02" pitchFamily="82" charset="0"/>
              </a:rPr>
              <a:t> </a:t>
            </a:r>
            <a:r>
              <a:rPr lang="en-US" sz="2000" dirty="0" err="1">
                <a:latin typeface="Bauhaus 93" panose="04030905020B02020C02" pitchFamily="82" charset="0"/>
              </a:rPr>
              <a:t>Phanuphak</a:t>
            </a:r>
            <a:endParaRPr lang="en-US" sz="2000" dirty="0">
              <a:latin typeface="Bauhaus 93" panose="04030905020B02020C02" pitchFamily="82" charset="0"/>
            </a:endParaRPr>
          </a:p>
          <a:p>
            <a:pPr marL="0" indent="0">
              <a:buNone/>
            </a:pPr>
            <a:r>
              <a:rPr lang="en-US" sz="2000" dirty="0">
                <a:latin typeface="Bauhaus 93" panose="04030905020B02020C02" pitchFamily="82" charset="0"/>
              </a:rPr>
              <a:t>Dr </a:t>
            </a:r>
            <a:r>
              <a:rPr lang="en-US" sz="2000" dirty="0" err="1">
                <a:latin typeface="Bauhaus 93" panose="04030905020B02020C02" pitchFamily="82" charset="0"/>
              </a:rPr>
              <a:t>Nittaya</a:t>
            </a:r>
            <a:r>
              <a:rPr lang="en-US" sz="2000" dirty="0">
                <a:latin typeface="Bauhaus 93" panose="04030905020B02020C02" pitchFamily="82" charset="0"/>
              </a:rPr>
              <a:t> </a:t>
            </a:r>
            <a:r>
              <a:rPr lang="en-US" sz="2000" dirty="0" err="1">
                <a:latin typeface="Bauhaus 93" panose="04030905020B02020C02" pitchFamily="82" charset="0"/>
              </a:rPr>
              <a:t>Phanuphak</a:t>
            </a:r>
            <a:endParaRPr lang="en-US" sz="2000" dirty="0">
              <a:latin typeface="Bauhaus 93" panose="04030905020B02020C02" pitchFamily="82" charset="0"/>
            </a:endParaRPr>
          </a:p>
          <a:p>
            <a:pPr marL="0" indent="0">
              <a:buNone/>
            </a:pPr>
            <a:r>
              <a:rPr lang="en-US" sz="2000" dirty="0" err="1">
                <a:latin typeface="Bauhaus 93" panose="04030905020B02020C02" pitchFamily="82" charset="0"/>
              </a:rPr>
              <a:t>Somsong</a:t>
            </a:r>
            <a:r>
              <a:rPr lang="en-US" sz="2000" dirty="0">
                <a:latin typeface="Bauhaus 93" panose="04030905020B02020C02" pitchFamily="82" charset="0"/>
              </a:rPr>
              <a:t> </a:t>
            </a:r>
            <a:r>
              <a:rPr lang="en-GB" sz="2000" dirty="0" err="1">
                <a:latin typeface="Bauhaus 93" panose="04030905020B02020C02" pitchFamily="82" charset="0"/>
              </a:rPr>
              <a:t>Teeratakulpisarn</a:t>
            </a:r>
            <a:r>
              <a:rPr lang="en-GB" sz="2000" dirty="0">
                <a:latin typeface="Bauhaus 93" panose="04030905020B02020C02" pitchFamily="82" charset="0"/>
              </a:rPr>
              <a:t> </a:t>
            </a:r>
            <a:endParaRPr lang="en-US" sz="2000" dirty="0">
              <a:latin typeface="Bauhaus 93" panose="04030905020B02020C02" pitchFamily="82" charset="0"/>
            </a:endParaRPr>
          </a:p>
          <a:p>
            <a:pPr marL="0" indent="0">
              <a:buNone/>
            </a:pPr>
            <a:r>
              <a:rPr lang="en-US" sz="2000" dirty="0">
                <a:latin typeface="Bauhaus 93" panose="04030905020B02020C02" pitchFamily="82" charset="0"/>
              </a:rPr>
              <a:t>Nuttawut Teachatanawat</a:t>
            </a:r>
          </a:p>
          <a:p>
            <a:pPr marL="0" indent="0">
              <a:buNone/>
            </a:pPr>
            <a:r>
              <a:rPr lang="en-US" sz="2000" dirty="0">
                <a:latin typeface="Bauhaus 93" panose="04030905020B02020C02" pitchFamily="82" charset="0"/>
              </a:rPr>
              <a:t>Narukjaporn Thammajaruk</a:t>
            </a:r>
          </a:p>
          <a:p>
            <a:pPr marL="0" indent="0">
              <a:buNone/>
            </a:pPr>
            <a:endParaRPr lang="th-TH" sz="1800" dirty="0">
              <a:latin typeface="Bauhaus 93" panose="04030905020B02020C02" pitchFamily="82"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4715" y="145897"/>
            <a:ext cx="1029993" cy="1022268"/>
          </a:xfrm>
          <a:prstGeom prst="rect">
            <a:avLst/>
          </a:prstGeom>
        </p:spPr>
      </p:pic>
      <p:sp>
        <p:nvSpPr>
          <p:cNvPr id="7" name="Content Placeholder 2"/>
          <p:cNvSpPr txBox="1">
            <a:spLocks/>
          </p:cNvSpPr>
          <p:nvPr/>
        </p:nvSpPr>
        <p:spPr>
          <a:xfrm>
            <a:off x="4491532" y="4726341"/>
            <a:ext cx="4076700" cy="17308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latin typeface="Bauhaus 93" panose="04030905020B02020C02" pitchFamily="82" charset="0"/>
              </a:rPr>
              <a:t>Duke University</a:t>
            </a:r>
          </a:p>
          <a:p>
            <a:pPr marL="0" indent="0">
              <a:buFont typeface="Arial" panose="020B0604020202020204" pitchFamily="34" charset="0"/>
              <a:buNone/>
            </a:pPr>
            <a:r>
              <a:rPr lang="en-US" sz="2000" dirty="0">
                <a:latin typeface="Bauhaus 93" panose="04030905020B02020C02" pitchFamily="82" charset="0"/>
              </a:rPr>
              <a:t>Dr Sara LeGrand</a:t>
            </a:r>
          </a:p>
          <a:p>
            <a:pPr marL="0" indent="0">
              <a:buFont typeface="Arial" panose="020B0604020202020204" pitchFamily="34" charset="0"/>
              <a:buNone/>
            </a:pPr>
            <a:r>
              <a:rPr lang="en-US" sz="2000" dirty="0">
                <a:latin typeface="Bauhaus 93" panose="04030905020B02020C02" pitchFamily="82" charset="0"/>
              </a:rPr>
              <a:t>Shashika Bandara</a:t>
            </a:r>
          </a:p>
          <a:p>
            <a:pPr marL="0" indent="0">
              <a:buFont typeface="Arial" panose="020B0604020202020204" pitchFamily="34" charset="0"/>
              <a:buNone/>
            </a:pPr>
            <a:endParaRPr lang="th-TH" dirty="0">
              <a:latin typeface="Bauhaus 93" panose="04030905020B02020C02" pitchFamily="82" charset="0"/>
            </a:endParaRPr>
          </a:p>
        </p:txBody>
      </p:sp>
      <p:sp>
        <p:nvSpPr>
          <p:cNvPr id="9" name="Content Placeholder 2"/>
          <p:cNvSpPr txBox="1">
            <a:spLocks/>
          </p:cNvSpPr>
          <p:nvPr/>
        </p:nvSpPr>
        <p:spPr>
          <a:xfrm>
            <a:off x="372856" y="4588722"/>
            <a:ext cx="407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latin typeface="Bauhaus 93" panose="04030905020B02020C02" pitchFamily="82" charset="0"/>
              </a:rPr>
              <a:t>HIVNAT</a:t>
            </a:r>
          </a:p>
          <a:p>
            <a:pPr marL="0" indent="0">
              <a:buFont typeface="Arial" panose="020B0604020202020204" pitchFamily="34" charset="0"/>
              <a:buNone/>
            </a:pPr>
            <a:r>
              <a:rPr lang="en-US" sz="2000" dirty="0">
                <a:latin typeface="Bauhaus 93" panose="04030905020B02020C02" pitchFamily="82" charset="0"/>
              </a:rPr>
              <a:t>Dr Stephen Kerr</a:t>
            </a:r>
          </a:p>
          <a:p>
            <a:pPr marL="0" indent="0">
              <a:buFont typeface="Arial" panose="020B0604020202020204" pitchFamily="34" charset="0"/>
              <a:buNone/>
            </a:pPr>
            <a:r>
              <a:rPr lang="en-US" sz="2000" dirty="0" err="1">
                <a:latin typeface="Bauhaus 93" panose="04030905020B02020C02" pitchFamily="82" charset="0"/>
              </a:rPr>
              <a:t>Jiratchaya</a:t>
            </a:r>
            <a:r>
              <a:rPr lang="en-US" sz="2000" dirty="0">
                <a:latin typeface="Bauhaus 93" panose="04030905020B02020C02" pitchFamily="82" charset="0"/>
              </a:rPr>
              <a:t> </a:t>
            </a:r>
            <a:r>
              <a:rPr lang="en-US" sz="2000" dirty="0" err="1">
                <a:latin typeface="Bauhaus 93" panose="04030905020B02020C02" pitchFamily="82" charset="0"/>
              </a:rPr>
              <a:t>Sophonphan</a:t>
            </a:r>
            <a:endParaRPr lang="th-TH" sz="2400" dirty="0">
              <a:latin typeface="Bauhaus 93" panose="04030905020B02020C02" pitchFamily="82" charset="0"/>
            </a:endParaRPr>
          </a:p>
        </p:txBody>
      </p:sp>
      <p:pic>
        <p:nvPicPr>
          <p:cNvPr id="10" name="Picture 2" descr="http://daily.khaosod.co.th/view_resizing_images.php?filename=news-photo/khaosod/2017/11/hea04131160p3.jpg&amp;width=360&amp;height=360">
            <a:extLst>
              <a:ext uri="{FF2B5EF4-FFF2-40B4-BE49-F238E27FC236}">
                <a16:creationId xmlns:a16="http://schemas.microsoft.com/office/drawing/2014/main" id="{B92E01EC-4D86-47DA-B531-C4A575F399CB}"/>
              </a:ext>
            </a:extLst>
          </p:cNvPr>
          <p:cNvPicPr>
            <a:picLocks noChangeAspect="1" noChangeArrowheads="1"/>
          </p:cNvPicPr>
          <p:nvPr/>
        </p:nvPicPr>
        <p:blipFill>
          <a:blip r:embed="rId4">
            <a:clrChange>
              <a:clrFrom>
                <a:srgbClr val="E6F5FC"/>
              </a:clrFrom>
              <a:clrTo>
                <a:srgbClr val="E6F5FC">
                  <a:alpha val="0"/>
                </a:srgbClr>
              </a:clrTo>
            </a:clrChange>
            <a:extLst>
              <a:ext uri="{28A0092B-C50C-407E-A947-70E740481C1C}">
                <a14:useLocalDpi xmlns:a14="http://schemas.microsoft.com/office/drawing/2010/main" val="0"/>
              </a:ext>
            </a:extLst>
          </a:blip>
          <a:srcRect/>
          <a:stretch>
            <a:fillRect/>
          </a:stretch>
        </p:blipFill>
        <p:spPr bwMode="auto">
          <a:xfrm>
            <a:off x="6890691" y="155563"/>
            <a:ext cx="1417093" cy="10195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screenshot of a cell phone&#10;&#10;Description generated with high confidence">
            <a:extLst>
              <a:ext uri="{FF2B5EF4-FFF2-40B4-BE49-F238E27FC236}">
                <a16:creationId xmlns:a16="http://schemas.microsoft.com/office/drawing/2014/main" id="{C8A0EE04-77F4-44FE-9CAF-9633370872D4}"/>
              </a:ext>
            </a:extLst>
          </p:cNvPr>
          <p:cNvPicPr>
            <a:picLocks noChangeAspect="1"/>
          </p:cNvPicPr>
          <p:nvPr/>
        </p:nvPicPr>
        <p:blipFill rotWithShape="1">
          <a:blip r:embed="rId5">
            <a:extLst>
              <a:ext uri="{28A0092B-C50C-407E-A947-70E740481C1C}">
                <a14:useLocalDpi xmlns:a14="http://schemas.microsoft.com/office/drawing/2010/main" val="0"/>
              </a:ext>
            </a:extLst>
          </a:blip>
          <a:srcRect l="8138" t="12403" r="49353" b="56817"/>
          <a:stretch/>
        </p:blipFill>
        <p:spPr>
          <a:xfrm>
            <a:off x="11144708" y="75419"/>
            <a:ext cx="964860" cy="988657"/>
          </a:xfrm>
          <a:prstGeom prst="rect">
            <a:avLst/>
          </a:prstGeom>
        </p:spPr>
      </p:pic>
      <p:pic>
        <p:nvPicPr>
          <p:cNvPr id="12" name="Picture 6" descr="Image result for swing foundation thailand">
            <a:extLst>
              <a:ext uri="{FF2B5EF4-FFF2-40B4-BE49-F238E27FC236}">
                <a16:creationId xmlns:a16="http://schemas.microsoft.com/office/drawing/2014/main" id="{D1F905E5-F38A-4FE9-B732-58AF223B91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4544" y="2055329"/>
            <a:ext cx="1256481" cy="7444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 result for rsat thailand">
            <a:extLst>
              <a:ext uri="{FF2B5EF4-FFF2-40B4-BE49-F238E27FC236}">
                <a16:creationId xmlns:a16="http://schemas.microsoft.com/office/drawing/2014/main" id="{96189FF4-F3B1-41D5-BD20-6BF10C30EA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6753" y="1230670"/>
            <a:ext cx="2165247" cy="7939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university of north carolina"/>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60312" y="4937396"/>
            <a:ext cx="2369820" cy="15888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Ayogo Health In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9770" y="5260904"/>
            <a:ext cx="1669329" cy="8264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cipher hiv">
            <a:extLst>
              <a:ext uri="{FF2B5EF4-FFF2-40B4-BE49-F238E27FC236}">
                <a16:creationId xmlns:a16="http://schemas.microsoft.com/office/drawing/2014/main" id="{18F7A95A-763D-402B-946C-80790E4021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90496" y="284797"/>
            <a:ext cx="1613859" cy="7672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42C96A4-A856-44B4-A85E-C87F49FD4675}"/>
              </a:ext>
            </a:extLst>
          </p:cNvPr>
          <p:cNvPicPr>
            <a:picLocks noChangeAspect="1"/>
          </p:cNvPicPr>
          <p:nvPr/>
        </p:nvPicPr>
        <p:blipFill rotWithShape="1">
          <a:blip r:embed="rId11"/>
          <a:srcRect r="68284" b="87827"/>
          <a:stretch/>
        </p:blipFill>
        <p:spPr>
          <a:xfrm>
            <a:off x="9940573" y="2940496"/>
            <a:ext cx="2213653" cy="635896"/>
          </a:xfrm>
          <a:prstGeom prst="rect">
            <a:avLst/>
          </a:prstGeom>
        </p:spPr>
      </p:pic>
      <p:pic>
        <p:nvPicPr>
          <p:cNvPr id="5122" name="Picture 2" descr="Image result for nih"/>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5941" t="15160" r="25624" b="12201"/>
          <a:stretch/>
        </p:blipFill>
        <p:spPr bwMode="auto">
          <a:xfrm>
            <a:off x="10802851" y="3591856"/>
            <a:ext cx="1228174" cy="103497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372856" y="1231865"/>
            <a:ext cx="6213560" cy="584775"/>
          </a:xfrm>
          <a:prstGeom prst="rect">
            <a:avLst/>
          </a:prstGeom>
        </p:spPr>
        <p:txBody>
          <a:bodyPr wrap="none">
            <a:spAutoFit/>
          </a:bodyPr>
          <a:lstStyle/>
          <a:p>
            <a:r>
              <a:rPr lang="en-US" sz="3200" dirty="0">
                <a:latin typeface="Bauhaus 93" panose="04030905020B02020C02" pitchFamily="82" charset="0"/>
              </a:rPr>
              <a:t>All adolescents and their families</a:t>
            </a:r>
          </a:p>
        </p:txBody>
      </p:sp>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14583" y="260122"/>
            <a:ext cx="918031" cy="833089"/>
          </a:xfrm>
          <a:prstGeom prst="rect">
            <a:avLst/>
          </a:prstGeom>
        </p:spPr>
      </p:pic>
    </p:spTree>
    <p:extLst>
      <p:ext uri="{BB962C8B-B14F-4D97-AF65-F5344CB8AC3E}">
        <p14:creationId xmlns:p14="http://schemas.microsoft.com/office/powerpoint/2010/main" val="5238632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Gracias</a:t>
            </a:r>
            <a:endParaRPr lang="th-TH" dirty="0"/>
          </a:p>
        </p:txBody>
      </p:sp>
      <p:sp>
        <p:nvSpPr>
          <p:cNvPr id="3" name="Content Placeholder 2"/>
          <p:cNvSpPr>
            <a:spLocks noGrp="1"/>
          </p:cNvSpPr>
          <p:nvPr>
            <p:ph idx="1"/>
          </p:nvPr>
        </p:nvSpPr>
        <p:spPr/>
        <p:txBody>
          <a:bodyPr/>
          <a:lstStyle/>
          <a:p>
            <a:endParaRPr lang="th-TH"/>
          </a:p>
        </p:txBody>
      </p:sp>
      <p:pic>
        <p:nvPicPr>
          <p:cNvPr id="4" name="Picture 3"/>
          <p:cNvPicPr>
            <a:picLocks noChangeAspect="1"/>
          </p:cNvPicPr>
          <p:nvPr/>
        </p:nvPicPr>
        <p:blipFill rotWithShape="1">
          <a:blip r:embed="rId2"/>
          <a:srcRect l="10897" r="13686"/>
          <a:stretch/>
        </p:blipFill>
        <p:spPr>
          <a:xfrm>
            <a:off x="3560368" y="1417639"/>
            <a:ext cx="5071263" cy="4477159"/>
          </a:xfrm>
          <a:prstGeom prst="rect">
            <a:avLst/>
          </a:prstGeom>
        </p:spPr>
      </p:pic>
    </p:spTree>
    <p:extLst>
      <p:ext uri="{BB962C8B-B14F-4D97-AF65-F5344CB8AC3E}">
        <p14:creationId xmlns:p14="http://schemas.microsoft.com/office/powerpoint/2010/main" val="29459172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Conflicts of Interest</a:t>
            </a:r>
            <a:endParaRPr lang="th-TH" dirty="0"/>
          </a:p>
        </p:txBody>
      </p:sp>
      <p:sp>
        <p:nvSpPr>
          <p:cNvPr id="5" name="Content Placeholder 4"/>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dirty="0"/>
              <a:t>None to Disclose</a:t>
            </a:r>
            <a:endParaRPr lang="th-TH"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6304" y="274273"/>
            <a:ext cx="1170432" cy="116165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472" y="363337"/>
            <a:ext cx="1181952" cy="1072590"/>
          </a:xfrm>
          <a:prstGeom prst="rect">
            <a:avLst/>
          </a:prstGeom>
        </p:spPr>
      </p:pic>
    </p:spTree>
    <p:extLst>
      <p:ext uri="{BB962C8B-B14F-4D97-AF65-F5344CB8AC3E}">
        <p14:creationId xmlns:p14="http://schemas.microsoft.com/office/powerpoint/2010/main" val="6541176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480" y="274639"/>
            <a:ext cx="8558112" cy="1143000"/>
          </a:xfrm>
        </p:spPr>
        <p:txBody>
          <a:bodyPr>
            <a:normAutofit fontScale="90000"/>
          </a:bodyPr>
          <a:lstStyle/>
          <a:p>
            <a:r>
              <a:rPr lang="en-US" dirty="0"/>
              <a:t>Overview – Engagement of Adolescents in HIV Prevention</a:t>
            </a:r>
            <a:endParaRPr lang="th-TH" dirty="0"/>
          </a:p>
        </p:txBody>
      </p:sp>
      <p:sp>
        <p:nvSpPr>
          <p:cNvPr id="3" name="Content Placeholder 2"/>
          <p:cNvSpPr>
            <a:spLocks noGrp="1"/>
          </p:cNvSpPr>
          <p:nvPr>
            <p:ph idx="1"/>
          </p:nvPr>
        </p:nvSpPr>
        <p:spPr/>
        <p:txBody>
          <a:bodyPr/>
          <a:lstStyle/>
          <a:p>
            <a:r>
              <a:rPr lang="en-US" b="1" dirty="0"/>
              <a:t>Definitions</a:t>
            </a:r>
            <a:r>
              <a:rPr lang="en-US" dirty="0"/>
              <a:t>, </a:t>
            </a:r>
            <a:r>
              <a:rPr lang="en-US" b="1" dirty="0"/>
              <a:t>rationale</a:t>
            </a:r>
          </a:p>
          <a:p>
            <a:r>
              <a:rPr lang="en-US" dirty="0"/>
              <a:t>What we </a:t>
            </a:r>
            <a:r>
              <a:rPr lang="en-US" b="1" dirty="0"/>
              <a:t>know</a:t>
            </a:r>
            <a:r>
              <a:rPr lang="en-US" dirty="0"/>
              <a:t> </a:t>
            </a:r>
          </a:p>
          <a:p>
            <a:r>
              <a:rPr lang="en-US" b="1" dirty="0"/>
              <a:t>Examples</a:t>
            </a:r>
            <a:r>
              <a:rPr lang="en-US" dirty="0"/>
              <a:t> of implementation of engagement</a:t>
            </a:r>
          </a:p>
          <a:p>
            <a:r>
              <a:rPr lang="en-US" b="1" dirty="0"/>
              <a:t>Practical take home thoughts</a:t>
            </a:r>
            <a:endParaRPr lang="th-TH"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6304" y="274273"/>
            <a:ext cx="1170432" cy="116165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472" y="363337"/>
            <a:ext cx="1181952" cy="1072590"/>
          </a:xfrm>
          <a:prstGeom prst="rect">
            <a:avLst/>
          </a:prstGeom>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8039" t="-7796" r="-48039" b="7796"/>
          <a:stretch/>
        </p:blipFill>
        <p:spPr bwMode="auto">
          <a:xfrm>
            <a:off x="9847849" y="5036896"/>
            <a:ext cx="2344151" cy="65681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11229181" y="5154684"/>
            <a:ext cx="691520" cy="558728"/>
          </a:xfrm>
          <a:prstGeom prst="rect">
            <a:avLst/>
          </a:prstGeom>
        </p:spPr>
      </p:pic>
    </p:spTree>
    <p:extLst>
      <p:ext uri="{BB962C8B-B14F-4D97-AF65-F5344CB8AC3E}">
        <p14:creationId xmlns:p14="http://schemas.microsoft.com/office/powerpoint/2010/main" val="31414866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What do we mean by ‘engagement’?</a:t>
            </a:r>
            <a:endParaRPr lang="th-TH" dirty="0"/>
          </a:p>
        </p:txBody>
      </p:sp>
      <p:sp>
        <p:nvSpPr>
          <p:cNvPr id="3" name="Content Placeholder 2"/>
          <p:cNvSpPr>
            <a:spLocks noGrp="1"/>
          </p:cNvSpPr>
          <p:nvPr>
            <p:ph idx="1"/>
          </p:nvPr>
        </p:nvSpPr>
        <p:spPr>
          <a:xfrm>
            <a:off x="750480" y="1600203"/>
            <a:ext cx="10691040" cy="2514598"/>
          </a:xfrm>
        </p:spPr>
        <p:txBody>
          <a:bodyPr/>
          <a:lstStyle/>
          <a:p>
            <a:r>
              <a:rPr lang="en-US" dirty="0"/>
              <a:t>Diagnosis (</a:t>
            </a:r>
            <a:r>
              <a:rPr lang="en-US" b="1" dirty="0"/>
              <a:t>Testing</a:t>
            </a:r>
            <a:r>
              <a:rPr lang="en-US" dirty="0"/>
              <a:t>)</a:t>
            </a:r>
          </a:p>
          <a:p>
            <a:r>
              <a:rPr lang="en-US" b="1" dirty="0"/>
              <a:t>Linkage</a:t>
            </a:r>
            <a:r>
              <a:rPr lang="en-US" dirty="0"/>
              <a:t> to care</a:t>
            </a:r>
          </a:p>
          <a:p>
            <a:r>
              <a:rPr lang="en-US" dirty="0"/>
              <a:t>ART(</a:t>
            </a:r>
            <a:r>
              <a:rPr lang="en-US" dirty="0" err="1"/>
              <a:t>PrEP</a:t>
            </a:r>
            <a:r>
              <a:rPr lang="en-US" dirty="0"/>
              <a:t>) </a:t>
            </a:r>
            <a:r>
              <a:rPr lang="en-US" b="1" dirty="0"/>
              <a:t>initiation</a:t>
            </a:r>
          </a:p>
          <a:p>
            <a:r>
              <a:rPr lang="en-US" dirty="0"/>
              <a:t>ART (</a:t>
            </a:r>
            <a:r>
              <a:rPr lang="en-US" dirty="0" err="1"/>
              <a:t>PrEP</a:t>
            </a:r>
            <a:r>
              <a:rPr lang="en-US" dirty="0"/>
              <a:t>) </a:t>
            </a:r>
            <a:r>
              <a:rPr lang="en-US" b="1" dirty="0"/>
              <a:t>adherence </a:t>
            </a:r>
            <a:r>
              <a:rPr lang="en-US" b="1" dirty="0" smtClean="0"/>
              <a:t>(+persistence</a:t>
            </a:r>
            <a:r>
              <a:rPr lang="en-US" b="1" dirty="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6304" y="274273"/>
            <a:ext cx="1170432" cy="116165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472" y="363337"/>
            <a:ext cx="1181952" cy="1072590"/>
          </a:xfrm>
          <a:prstGeom prst="rect">
            <a:avLst/>
          </a:prstGeom>
        </p:spPr>
      </p:pic>
      <p:sp>
        <p:nvSpPr>
          <p:cNvPr id="6" name="TextBox 5"/>
          <p:cNvSpPr txBox="1"/>
          <p:nvPr/>
        </p:nvSpPr>
        <p:spPr>
          <a:xfrm>
            <a:off x="9296373" y="5353734"/>
            <a:ext cx="2730363" cy="646331"/>
          </a:xfrm>
          <a:prstGeom prst="rect">
            <a:avLst/>
          </a:prstGeom>
          <a:noFill/>
        </p:spPr>
        <p:txBody>
          <a:bodyPr wrap="none" rtlCol="0">
            <a:spAutoFit/>
          </a:bodyPr>
          <a:lstStyle/>
          <a:p>
            <a:r>
              <a:rPr lang="en-US" dirty="0" err="1"/>
              <a:t>Genberg</a:t>
            </a:r>
            <a:r>
              <a:rPr lang="en-US" dirty="0"/>
              <a:t>, AIDS </a:t>
            </a:r>
            <a:r>
              <a:rPr lang="en-US" dirty="0" err="1"/>
              <a:t>Behav</a:t>
            </a:r>
            <a:r>
              <a:rPr lang="en-US" dirty="0"/>
              <a:t>, 2016</a:t>
            </a:r>
          </a:p>
          <a:p>
            <a:r>
              <a:rPr lang="en-US" dirty="0"/>
              <a:t>Coy, JIAS, 2019</a:t>
            </a:r>
            <a:endParaRPr lang="th-TH" dirty="0"/>
          </a:p>
        </p:txBody>
      </p:sp>
      <p:pic>
        <p:nvPicPr>
          <p:cNvPr id="10" name="Picture 9"/>
          <p:cNvPicPr>
            <a:picLocks noChangeAspect="1"/>
          </p:cNvPicPr>
          <p:nvPr/>
        </p:nvPicPr>
        <p:blipFill rotWithShape="1">
          <a:blip r:embed="rId5"/>
          <a:srcRect l="6563" r="36459"/>
          <a:stretch/>
        </p:blipFill>
        <p:spPr>
          <a:xfrm>
            <a:off x="8036904" y="1745397"/>
            <a:ext cx="2819400" cy="3298866"/>
          </a:xfrm>
          <a:prstGeom prst="rect">
            <a:avLst/>
          </a:prstGeom>
        </p:spPr>
      </p:pic>
      <p:sp>
        <p:nvSpPr>
          <p:cNvPr id="7" name="Cloud Callout 6"/>
          <p:cNvSpPr/>
          <p:nvPr/>
        </p:nvSpPr>
        <p:spPr>
          <a:xfrm>
            <a:off x="4456090" y="1249251"/>
            <a:ext cx="3397933" cy="1655588"/>
          </a:xfrm>
          <a:prstGeom prst="cloudCallout">
            <a:avLst>
              <a:gd name="adj1" fmla="val -2748"/>
              <a:gd name="adj2" fmla="val 7261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Maintaining all recommended aspects of care per CDC guidance for the duration of the study period</a:t>
            </a:r>
            <a:endParaRPr lang="th-TH" sz="1400" dirty="0"/>
          </a:p>
        </p:txBody>
      </p:sp>
    </p:spTree>
    <p:extLst>
      <p:ext uri="{BB962C8B-B14F-4D97-AF65-F5344CB8AC3E}">
        <p14:creationId xmlns:p14="http://schemas.microsoft.com/office/powerpoint/2010/main" val="361900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h-TH"/>
          </a:p>
        </p:txBody>
      </p:sp>
      <p:sp>
        <p:nvSpPr>
          <p:cNvPr id="3" name="Content Placeholder 2"/>
          <p:cNvSpPr>
            <a:spLocks noGrp="1"/>
          </p:cNvSpPr>
          <p:nvPr>
            <p:ph idx="1"/>
          </p:nvPr>
        </p:nvSpPr>
        <p:spPr/>
        <p:txBody>
          <a:bodyPr/>
          <a:lstStyle/>
          <a:p>
            <a:endParaRPr lang="th-TH" dirty="0"/>
          </a:p>
        </p:txBody>
      </p:sp>
      <p:grpSp>
        <p:nvGrpSpPr>
          <p:cNvPr id="6" name="Group 5"/>
          <p:cNvGrpSpPr/>
          <p:nvPr/>
        </p:nvGrpSpPr>
        <p:grpSpPr>
          <a:xfrm>
            <a:off x="2310639" y="1142523"/>
            <a:ext cx="6933413" cy="4621147"/>
            <a:chOff x="2629293" y="879287"/>
            <a:chExt cx="6933413" cy="4621147"/>
          </a:xfrm>
        </p:grpSpPr>
        <p:pic>
          <p:nvPicPr>
            <p:cNvPr id="4" name="Picture 3"/>
            <p:cNvPicPr>
              <a:picLocks noChangeAspect="1"/>
            </p:cNvPicPr>
            <p:nvPr/>
          </p:nvPicPr>
          <p:blipFill>
            <a:blip r:embed="rId3"/>
            <a:stretch>
              <a:fillRect/>
            </a:stretch>
          </p:blipFill>
          <p:spPr>
            <a:xfrm>
              <a:off x="2629293" y="879287"/>
              <a:ext cx="6933413" cy="4621147"/>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artisticGlass/>
                      </a14:imgEffect>
                    </a14:imgLayer>
                  </a14:imgProps>
                </a:ext>
              </a:extLst>
            </a:blip>
            <a:srcRect l="34813" t="45431" r="8238"/>
            <a:stretch/>
          </p:blipFill>
          <p:spPr>
            <a:xfrm>
              <a:off x="5029198" y="2978727"/>
              <a:ext cx="3948545" cy="2521707"/>
            </a:xfrm>
            <a:prstGeom prst="rect">
              <a:avLst/>
            </a:prstGeom>
          </p:spPr>
        </p:pic>
      </p:gr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6304" y="255985"/>
            <a:ext cx="1170432" cy="116165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91472" y="345049"/>
            <a:ext cx="1181952" cy="1072590"/>
          </a:xfrm>
          <a:prstGeom prst="rect">
            <a:avLst/>
          </a:prstGeom>
        </p:spPr>
      </p:pic>
    </p:spTree>
    <p:extLst>
      <p:ext uri="{BB962C8B-B14F-4D97-AF65-F5344CB8AC3E}">
        <p14:creationId xmlns:p14="http://schemas.microsoft.com/office/powerpoint/2010/main" val="1639025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60325"/>
            <a:ext cx="10927192" cy="1143000"/>
          </a:xfrm>
        </p:spPr>
        <p:txBody>
          <a:bodyPr>
            <a:normAutofit/>
          </a:bodyPr>
          <a:lstStyle/>
          <a:p>
            <a:r>
              <a:rPr lang="en-US" sz="3200" dirty="0"/>
              <a:t>Retention and Adherence in Adolescent </a:t>
            </a:r>
            <a:r>
              <a:rPr lang="en-US" sz="3200" dirty="0" err="1"/>
              <a:t>PrEP</a:t>
            </a:r>
            <a:r>
              <a:rPr lang="en-US" sz="3200" dirty="0"/>
              <a:t> Studies</a:t>
            </a:r>
            <a:endParaRPr lang="th-TH"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98048487"/>
              </p:ext>
            </p:extLst>
          </p:nvPr>
        </p:nvGraphicFramePr>
        <p:xfrm>
          <a:off x="342900" y="1293452"/>
          <a:ext cx="11663667" cy="4598714"/>
        </p:xfrm>
        <a:graphic>
          <a:graphicData uri="http://schemas.openxmlformats.org/drawingml/2006/table">
            <a:tbl>
              <a:tblPr firstRow="1" bandRow="1">
                <a:tableStyleId>{5C22544A-7EE6-4342-B048-85BDC9FD1C3A}</a:tableStyleId>
              </a:tblPr>
              <a:tblGrid>
                <a:gridCol w="3269794">
                  <a:extLst>
                    <a:ext uri="{9D8B030D-6E8A-4147-A177-3AD203B41FA5}">
                      <a16:colId xmlns:a16="http://schemas.microsoft.com/office/drawing/2014/main" val="4006158424"/>
                    </a:ext>
                  </a:extLst>
                </a:gridCol>
                <a:gridCol w="4019733">
                  <a:extLst>
                    <a:ext uri="{9D8B030D-6E8A-4147-A177-3AD203B41FA5}">
                      <a16:colId xmlns:a16="http://schemas.microsoft.com/office/drawing/2014/main" val="1227630806"/>
                    </a:ext>
                  </a:extLst>
                </a:gridCol>
                <a:gridCol w="4374140">
                  <a:extLst>
                    <a:ext uri="{9D8B030D-6E8A-4147-A177-3AD203B41FA5}">
                      <a16:colId xmlns:a16="http://schemas.microsoft.com/office/drawing/2014/main" val="534405467"/>
                    </a:ext>
                  </a:extLst>
                </a:gridCol>
              </a:tblGrid>
              <a:tr h="298952">
                <a:tc>
                  <a:txBody>
                    <a:bodyPr/>
                    <a:lstStyle/>
                    <a:p>
                      <a:endParaRPr lang="th-TH" sz="12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ATN 113</a:t>
                      </a:r>
                      <a:r>
                        <a:rPr lang="en-US" sz="1600" baseline="30000" dirty="0"/>
                        <a:t>1</a:t>
                      </a:r>
                      <a:r>
                        <a:rPr lang="en-US" sz="1600" dirty="0"/>
                        <a:t>  </a:t>
                      </a:r>
                      <a:endParaRPr lang="th-TH" sz="1600" b="0" dirty="0"/>
                    </a:p>
                  </a:txBody>
                  <a:tcPr/>
                </a:tc>
                <a:tc>
                  <a:txBody>
                    <a:bodyPr/>
                    <a:lstStyle/>
                    <a:p>
                      <a:r>
                        <a:rPr lang="en-US" sz="1600" dirty="0"/>
                        <a:t>ATN 110</a:t>
                      </a:r>
                      <a:r>
                        <a:rPr lang="en-US" sz="1600" baseline="30000" dirty="0"/>
                        <a:t>2</a:t>
                      </a:r>
                      <a:r>
                        <a:rPr lang="en-US" sz="1600" dirty="0"/>
                        <a:t> </a:t>
                      </a:r>
                      <a:endParaRPr lang="th-TH" sz="1600" dirty="0"/>
                    </a:p>
                  </a:txBody>
                  <a:tcPr/>
                </a:tc>
                <a:extLst>
                  <a:ext uri="{0D108BD9-81ED-4DB2-BD59-A6C34878D82A}">
                    <a16:rowId xmlns:a16="http://schemas.microsoft.com/office/drawing/2014/main" val="1167033732"/>
                  </a:ext>
                </a:extLst>
              </a:tr>
              <a:tr h="523166">
                <a:tc>
                  <a:txBody>
                    <a:bodyPr/>
                    <a:lstStyle/>
                    <a:p>
                      <a:r>
                        <a:rPr lang="en-US" sz="1600" b="1" dirty="0"/>
                        <a:t>Population</a:t>
                      </a:r>
                      <a:endParaRPr lang="th-TH" sz="1600" b="1" dirty="0"/>
                    </a:p>
                  </a:txBody>
                  <a:tcPr/>
                </a:tc>
                <a:tc>
                  <a:txBody>
                    <a:bodyPr/>
                    <a:lstStyle/>
                    <a:p>
                      <a:r>
                        <a:rPr lang="en-US" sz="1600" dirty="0"/>
                        <a:t>YMSM (N=78)</a:t>
                      </a:r>
                    </a:p>
                    <a:p>
                      <a:r>
                        <a:rPr lang="en-US" sz="1600" dirty="0"/>
                        <a:t>Aged 15-17yrs</a:t>
                      </a:r>
                    </a:p>
                  </a:txBody>
                  <a:tcPr/>
                </a:tc>
                <a:tc>
                  <a:txBody>
                    <a:bodyPr/>
                    <a:lstStyle/>
                    <a:p>
                      <a:r>
                        <a:rPr lang="en-US" sz="1600" dirty="0"/>
                        <a:t>YMSM (N=200)</a:t>
                      </a:r>
                    </a:p>
                    <a:p>
                      <a:r>
                        <a:rPr lang="en-US" sz="1600" dirty="0"/>
                        <a:t>Aged 18-22yrs</a:t>
                      </a:r>
                      <a:endParaRPr lang="th-TH" sz="1600" dirty="0"/>
                    </a:p>
                  </a:txBody>
                  <a:tcPr/>
                </a:tc>
                <a:extLst>
                  <a:ext uri="{0D108BD9-81ED-4DB2-BD59-A6C34878D82A}">
                    <a16:rowId xmlns:a16="http://schemas.microsoft.com/office/drawing/2014/main" val="2495636928"/>
                  </a:ext>
                </a:extLst>
              </a:tr>
              <a:tr h="298952">
                <a:tc>
                  <a:txBody>
                    <a:bodyPr/>
                    <a:lstStyle/>
                    <a:p>
                      <a:r>
                        <a:rPr lang="en-US" sz="1600" b="1" dirty="0"/>
                        <a:t>Design</a:t>
                      </a:r>
                      <a:endParaRPr lang="th-TH" sz="1600" b="1" dirty="0"/>
                    </a:p>
                  </a:txBody>
                  <a:tcPr/>
                </a:tc>
                <a:tc gridSpan="2">
                  <a:txBody>
                    <a:bodyPr/>
                    <a:lstStyle/>
                    <a:p>
                      <a:pPr algn="ctr"/>
                      <a:r>
                        <a:rPr lang="en-US" sz="1600" dirty="0"/>
                        <a:t>Open Label Demonstration </a:t>
                      </a:r>
                      <a:r>
                        <a:rPr lang="en-US" sz="1600" baseline="0" dirty="0"/>
                        <a:t>Projects</a:t>
                      </a:r>
                      <a:endParaRPr lang="th-TH" sz="1600" dirty="0"/>
                    </a:p>
                  </a:txBody>
                  <a:tcPr/>
                </a:tc>
                <a:tc hMerge="1">
                  <a:txBody>
                    <a:bodyPr/>
                    <a:lstStyle/>
                    <a:p>
                      <a:endParaRPr lang="th-TH" dirty="0"/>
                    </a:p>
                  </a:txBody>
                  <a:tcPr/>
                </a:tc>
                <a:extLst>
                  <a:ext uri="{0D108BD9-81ED-4DB2-BD59-A6C34878D82A}">
                    <a16:rowId xmlns:a16="http://schemas.microsoft.com/office/drawing/2014/main" val="3060752328"/>
                  </a:ext>
                </a:extLst>
              </a:tr>
              <a:tr h="298952">
                <a:tc>
                  <a:txBody>
                    <a:bodyPr/>
                    <a:lstStyle/>
                    <a:p>
                      <a:r>
                        <a:rPr lang="en-US" sz="1600" b="1" dirty="0"/>
                        <a:t>Retention</a:t>
                      </a:r>
                      <a:endParaRPr lang="th-TH" sz="1600" b="1" dirty="0"/>
                    </a:p>
                  </a:txBody>
                  <a:tcPr/>
                </a:tc>
                <a:tc>
                  <a:txBody>
                    <a:bodyPr/>
                    <a:lstStyle/>
                    <a:p>
                      <a:pPr algn="ctr"/>
                      <a:r>
                        <a:rPr lang="en-US" sz="1800" b="1" dirty="0"/>
                        <a:t>64%</a:t>
                      </a:r>
                      <a:endParaRPr lang="th-TH" sz="1800" b="1" dirty="0"/>
                    </a:p>
                  </a:txBody>
                  <a:tcPr/>
                </a:tc>
                <a:tc>
                  <a:txBody>
                    <a:bodyPr/>
                    <a:lstStyle/>
                    <a:p>
                      <a:pPr algn="ctr"/>
                      <a:r>
                        <a:rPr lang="en-US" sz="1800" b="1" dirty="0"/>
                        <a:t>71%</a:t>
                      </a:r>
                      <a:endParaRPr lang="th-TH" sz="1800" b="1" dirty="0"/>
                    </a:p>
                  </a:txBody>
                  <a:tcPr/>
                </a:tc>
                <a:extLst>
                  <a:ext uri="{0D108BD9-81ED-4DB2-BD59-A6C34878D82A}">
                    <a16:rowId xmlns:a16="http://schemas.microsoft.com/office/drawing/2014/main" val="2125710688"/>
                  </a:ext>
                </a:extLst>
              </a:tr>
              <a:tr h="759703">
                <a:tc>
                  <a:txBody>
                    <a:bodyPr/>
                    <a:lstStyle/>
                    <a:p>
                      <a:r>
                        <a:rPr lang="en-US" sz="1600" b="1" dirty="0"/>
                        <a:t>Adherence at week 48</a:t>
                      </a:r>
                    </a:p>
                    <a:p>
                      <a:r>
                        <a:rPr lang="en-US" sz="1600" b="0" i="1" dirty="0"/>
                        <a:t>TFV-DP</a:t>
                      </a:r>
                      <a:r>
                        <a:rPr lang="en-US" sz="1600" b="0" i="1" baseline="0" dirty="0"/>
                        <a:t> levels </a:t>
                      </a:r>
                      <a:r>
                        <a:rPr lang="en-US" sz="1600" b="1" i="1" baseline="0" dirty="0"/>
                        <a:t>&gt;700fmol/punch</a:t>
                      </a:r>
                    </a:p>
                    <a:p>
                      <a:r>
                        <a:rPr lang="en-US" sz="1600" b="1" i="1" baseline="0" dirty="0"/>
                        <a:t>(&gt;4 tablets </a:t>
                      </a:r>
                      <a:r>
                        <a:rPr lang="en-US" sz="1600" b="0" i="1" baseline="0" dirty="0" err="1"/>
                        <a:t>PrEP</a:t>
                      </a:r>
                      <a:r>
                        <a:rPr lang="en-US" sz="1600" b="0" i="1" baseline="0" dirty="0"/>
                        <a:t>/week)</a:t>
                      </a:r>
                      <a:endParaRPr lang="th-TH" sz="1600" b="0" i="1" dirty="0"/>
                    </a:p>
                  </a:txBody>
                  <a:tcPr/>
                </a:tc>
                <a:tc>
                  <a:txBody>
                    <a:bodyPr/>
                    <a:lstStyle/>
                    <a:p>
                      <a:pPr algn="ctr"/>
                      <a:r>
                        <a:rPr lang="en-US" sz="1800" b="1" dirty="0"/>
                        <a:t>22%</a:t>
                      </a:r>
                    </a:p>
                    <a:p>
                      <a:pPr algn="ctr"/>
                      <a:endParaRPr lang="en-US" sz="1600" dirty="0"/>
                    </a:p>
                    <a:p>
                      <a:pPr algn="ctr"/>
                      <a:r>
                        <a:rPr lang="en-US" sz="1600" b="1" u="none" dirty="0"/>
                        <a:t>Adherence</a:t>
                      </a:r>
                      <a:r>
                        <a:rPr lang="en-US" sz="1600" b="1" u="none" baseline="0" dirty="0"/>
                        <a:t> reduced with follow-up frequency</a:t>
                      </a:r>
                      <a:endParaRPr lang="th-TH" sz="1600" b="1" u="none" dirty="0"/>
                    </a:p>
                  </a:txBody>
                  <a:tcPr/>
                </a:tc>
                <a:tc>
                  <a:txBody>
                    <a:bodyPr/>
                    <a:lstStyle/>
                    <a:p>
                      <a:pPr algn="ctr"/>
                      <a:r>
                        <a:rPr lang="en-US" sz="1800" b="1" dirty="0"/>
                        <a:t>34%</a:t>
                      </a:r>
                    </a:p>
                    <a:p>
                      <a:pPr algn="ctr"/>
                      <a:endParaRPr lang="en-US" sz="1600" dirty="0"/>
                    </a:p>
                    <a:p>
                      <a:pPr marL="0" marR="0" indent="0" algn="ctr" defTabSz="457200" rtl="0" eaLnBrk="1" fontAlgn="auto" latinLnBrk="0" hangingPunct="1">
                        <a:lnSpc>
                          <a:spcPct val="100000"/>
                        </a:lnSpc>
                        <a:spcBef>
                          <a:spcPts val="0"/>
                        </a:spcBef>
                        <a:spcAft>
                          <a:spcPts val="0"/>
                        </a:spcAft>
                        <a:buClrTx/>
                        <a:buSzTx/>
                        <a:buFontTx/>
                        <a:buNone/>
                        <a:tabLst/>
                        <a:defRPr/>
                      </a:pPr>
                      <a:r>
                        <a:rPr lang="en-US" sz="1600" b="1" u="none" dirty="0"/>
                        <a:t>Adherence</a:t>
                      </a:r>
                      <a:r>
                        <a:rPr lang="en-US" sz="1600" b="1" u="none" baseline="0" dirty="0"/>
                        <a:t> reduced with follow-up frequency</a:t>
                      </a:r>
                      <a:endParaRPr lang="th-TH" sz="1600" b="1" u="none" dirty="0"/>
                    </a:p>
                  </a:txBody>
                  <a:tcPr/>
                </a:tc>
                <a:extLst>
                  <a:ext uri="{0D108BD9-81ED-4DB2-BD59-A6C34878D82A}">
                    <a16:rowId xmlns:a16="http://schemas.microsoft.com/office/drawing/2014/main" val="1780274822"/>
                  </a:ext>
                </a:extLst>
              </a:tr>
              <a:tr h="723404">
                <a:tc>
                  <a:txBody>
                    <a:bodyPr/>
                    <a:lstStyle/>
                    <a:p>
                      <a:r>
                        <a:rPr lang="en-US" sz="1600" b="1" dirty="0"/>
                        <a:t>Adherence </a:t>
                      </a:r>
                      <a:r>
                        <a:rPr lang="en-US" sz="1600" b="1" dirty="0" smtClean="0"/>
                        <a:t>at</a:t>
                      </a:r>
                      <a:r>
                        <a:rPr lang="en-US" sz="1600" b="1" baseline="0" dirty="0" smtClean="0"/>
                        <a:t> week </a:t>
                      </a:r>
                      <a:r>
                        <a:rPr lang="en-US" sz="1600" b="1" dirty="0" smtClean="0"/>
                        <a:t>48</a:t>
                      </a:r>
                      <a:endParaRPr lang="en-US" sz="1600" b="1" dirty="0"/>
                    </a:p>
                    <a:p>
                      <a:r>
                        <a:rPr lang="en-US" sz="1600" b="0" i="1" dirty="0" smtClean="0"/>
                        <a:t>TFV-DP</a:t>
                      </a:r>
                      <a:r>
                        <a:rPr lang="en-US" sz="1600" b="0" i="1" baseline="0" dirty="0" smtClean="0"/>
                        <a:t> </a:t>
                      </a:r>
                      <a:r>
                        <a:rPr lang="en-US" sz="1600" b="0" i="1" baseline="0" dirty="0"/>
                        <a:t>levels </a:t>
                      </a:r>
                      <a:r>
                        <a:rPr lang="en-US" sz="1600" b="1" i="1" baseline="0" dirty="0"/>
                        <a:t>&gt;350fmol/punch</a:t>
                      </a:r>
                    </a:p>
                    <a:p>
                      <a:r>
                        <a:rPr lang="en-US" sz="1600" b="0" i="1" baseline="0" dirty="0"/>
                        <a:t>(</a:t>
                      </a:r>
                      <a:r>
                        <a:rPr lang="en-US" sz="1600" b="1" i="1" baseline="0" dirty="0"/>
                        <a:t>2-3 tablets </a:t>
                      </a:r>
                      <a:r>
                        <a:rPr lang="en-US" sz="1600" b="0" i="1" baseline="0" dirty="0" err="1"/>
                        <a:t>PrEP</a:t>
                      </a:r>
                      <a:r>
                        <a:rPr lang="en-US" sz="1600" b="0" i="1" baseline="0" dirty="0"/>
                        <a:t>/week)</a:t>
                      </a:r>
                      <a:endParaRPr lang="th-TH" sz="1600" b="0" i="1"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28</a:t>
                      </a:r>
                      <a:r>
                        <a:rPr lang="en-US" sz="1600" dirty="0"/>
                        <a:t>%</a:t>
                      </a:r>
                      <a:endParaRPr lang="th-TH" sz="1600" dirty="0"/>
                    </a:p>
                  </a:txBody>
                  <a:tcPr/>
                </a:tc>
                <a:tc>
                  <a:txBody>
                    <a:bodyPr/>
                    <a:lstStyle/>
                    <a:p>
                      <a:pPr algn="ctr"/>
                      <a:r>
                        <a:rPr lang="en-US" sz="1600" dirty="0" smtClean="0"/>
                        <a:t>50</a:t>
                      </a:r>
                      <a:r>
                        <a:rPr lang="en-US" sz="1600" dirty="0"/>
                        <a:t>%</a:t>
                      </a:r>
                      <a:endParaRPr lang="th-TH" sz="1600" dirty="0"/>
                    </a:p>
                  </a:txBody>
                  <a:tcPr/>
                </a:tc>
                <a:extLst>
                  <a:ext uri="{0D108BD9-81ED-4DB2-BD59-A6C34878D82A}">
                    <a16:rowId xmlns:a16="http://schemas.microsoft.com/office/drawing/2014/main" val="3367826685"/>
                  </a:ext>
                </a:extLst>
              </a:tr>
              <a:tr h="298952">
                <a:tc>
                  <a:txBody>
                    <a:bodyPr/>
                    <a:lstStyle/>
                    <a:p>
                      <a:r>
                        <a:rPr lang="en-US" sz="1600" b="0" i="1" dirty="0"/>
                        <a:t>Lessons learned </a:t>
                      </a:r>
                      <a:endParaRPr lang="th-TH" sz="1600" b="0" i="1" dirty="0"/>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t>Adherence</a:t>
                      </a:r>
                      <a:r>
                        <a:rPr lang="en-US" sz="1600" baseline="0" dirty="0"/>
                        <a:t> better with </a:t>
                      </a:r>
                      <a:r>
                        <a:rPr lang="en-US" sz="1600" b="1" baseline="0" dirty="0"/>
                        <a:t>monthly </a:t>
                      </a:r>
                      <a:r>
                        <a:rPr lang="en-US" sz="1600" b="1" baseline="0" dirty="0" smtClean="0"/>
                        <a:t>follow-up</a:t>
                      </a:r>
                      <a:endParaRPr lang="th-TH" sz="1600" dirty="0"/>
                    </a:p>
                  </a:txBody>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th-TH" dirty="0"/>
                    </a:p>
                  </a:txBody>
                  <a:tcPr/>
                </a:tc>
                <a:extLst>
                  <a:ext uri="{0D108BD9-81ED-4DB2-BD59-A6C34878D82A}">
                    <a16:rowId xmlns:a16="http://schemas.microsoft.com/office/drawing/2014/main" val="61715801"/>
                  </a:ext>
                </a:extLst>
              </a:tr>
              <a:tr h="971594">
                <a:tc>
                  <a:txBody>
                    <a:bodyPr/>
                    <a:lstStyle/>
                    <a:p>
                      <a:r>
                        <a:rPr lang="en-US" sz="1600" b="0" i="1" dirty="0"/>
                        <a:t>Further</a:t>
                      </a:r>
                      <a:r>
                        <a:rPr lang="en-US" sz="1600" b="0" i="1" baseline="0" dirty="0"/>
                        <a:t> study needs</a:t>
                      </a:r>
                      <a:endParaRPr lang="th-TH" sz="1600" b="0" i="1"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dirty="0"/>
                        <a:t>Developmentally</a:t>
                      </a:r>
                      <a:r>
                        <a:rPr lang="en-US" sz="1600" b="1" baseline="0" dirty="0"/>
                        <a:t> appropriate visit schedules</a:t>
                      </a:r>
                    </a:p>
                    <a:p>
                      <a:pPr marL="0" marR="0" indent="0" algn="ctr" defTabSz="457200" rtl="0" eaLnBrk="1" fontAlgn="auto" latinLnBrk="0" hangingPunct="1">
                        <a:lnSpc>
                          <a:spcPct val="100000"/>
                        </a:lnSpc>
                        <a:spcBef>
                          <a:spcPts val="0"/>
                        </a:spcBef>
                        <a:spcAft>
                          <a:spcPts val="0"/>
                        </a:spcAft>
                        <a:buClrTx/>
                        <a:buSzTx/>
                        <a:buFontTx/>
                        <a:buNone/>
                        <a:tabLst/>
                        <a:defRPr/>
                      </a:pPr>
                      <a:endParaRPr lang="en-US" sz="1600" baseline="0" dirty="0"/>
                    </a:p>
                    <a:p>
                      <a:pPr marL="0" marR="0" indent="0" algn="ctr" defTabSz="457200" rtl="0" eaLnBrk="1" fontAlgn="auto" latinLnBrk="0" hangingPunct="1">
                        <a:lnSpc>
                          <a:spcPct val="100000"/>
                        </a:lnSpc>
                        <a:spcBef>
                          <a:spcPts val="0"/>
                        </a:spcBef>
                        <a:spcAft>
                          <a:spcPts val="0"/>
                        </a:spcAft>
                        <a:buClrTx/>
                        <a:buSzTx/>
                        <a:buFontTx/>
                        <a:buNone/>
                        <a:tabLst/>
                        <a:defRPr/>
                      </a:pPr>
                      <a:r>
                        <a:rPr lang="en-US" sz="1600" b="1" baseline="0" dirty="0"/>
                        <a:t>Adolescent-friendly clinics</a:t>
                      </a:r>
                      <a:endParaRPr lang="th-TH" sz="1600" b="1"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t>Racial</a:t>
                      </a:r>
                      <a:r>
                        <a:rPr lang="en-US" sz="1600" baseline="0" dirty="0"/>
                        <a:t> disparities – </a:t>
                      </a:r>
                      <a:r>
                        <a:rPr lang="en-US" sz="1600" b="1" baseline="0" dirty="0"/>
                        <a:t>culturally competent interventions</a:t>
                      </a:r>
                      <a:endParaRPr lang="th-TH" sz="1600" b="1" dirty="0"/>
                    </a:p>
                    <a:p>
                      <a:pPr marL="0" marR="0" indent="0" algn="ctr" defTabSz="457200" rtl="0" eaLnBrk="1" fontAlgn="auto" latinLnBrk="0" hangingPunct="1">
                        <a:lnSpc>
                          <a:spcPct val="100000"/>
                        </a:lnSpc>
                        <a:spcBef>
                          <a:spcPts val="0"/>
                        </a:spcBef>
                        <a:spcAft>
                          <a:spcPts val="0"/>
                        </a:spcAft>
                        <a:buClrTx/>
                        <a:buSzTx/>
                        <a:buFontTx/>
                        <a:buNone/>
                        <a:tabLst/>
                        <a:defRPr/>
                      </a:pPr>
                      <a:endParaRPr lang="th-TH" sz="1600" dirty="0"/>
                    </a:p>
                  </a:txBody>
                  <a:tcPr/>
                </a:tc>
                <a:extLst>
                  <a:ext uri="{0D108BD9-81ED-4DB2-BD59-A6C34878D82A}">
                    <a16:rowId xmlns:a16="http://schemas.microsoft.com/office/drawing/2014/main" val="1078262066"/>
                  </a:ext>
                </a:extLst>
              </a:tr>
            </a:tbl>
          </a:graphicData>
        </a:graphic>
      </p:graphicFrame>
      <p:sp>
        <p:nvSpPr>
          <p:cNvPr id="3" name="AutoShape 2" descr="Image result for US flag"/>
          <p:cNvSpPr>
            <a:spLocks noChangeAspect="1" noChangeArrowheads="1"/>
          </p:cNvSpPr>
          <p:nvPr/>
        </p:nvSpPr>
        <p:spPr bwMode="auto">
          <a:xfrm>
            <a:off x="190500" y="-2127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pic>
        <p:nvPicPr>
          <p:cNvPr id="5" name="Picture 4"/>
          <p:cNvPicPr>
            <a:picLocks noChangeAspect="1"/>
          </p:cNvPicPr>
          <p:nvPr/>
        </p:nvPicPr>
        <p:blipFill>
          <a:blip r:embed="rId3"/>
          <a:stretch>
            <a:fillRect/>
          </a:stretch>
        </p:blipFill>
        <p:spPr>
          <a:xfrm rot="858565">
            <a:off x="10911963" y="50824"/>
            <a:ext cx="1563840" cy="822277"/>
          </a:xfrm>
          <a:prstGeom prst="rect">
            <a:avLst/>
          </a:prstGeom>
        </p:spPr>
      </p:pic>
      <p:sp>
        <p:nvSpPr>
          <p:cNvPr id="6" name="AutoShape 4" descr="Image result for rainbow flag"/>
          <p:cNvSpPr>
            <a:spLocks noChangeAspect="1" noChangeArrowheads="1"/>
          </p:cNvSpPr>
          <p:nvPr/>
        </p:nvSpPr>
        <p:spPr bwMode="auto">
          <a:xfrm>
            <a:off x="342900" y="-60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h-TH"/>
          </a:p>
        </p:txBody>
      </p:sp>
      <p:pic>
        <p:nvPicPr>
          <p:cNvPr id="7" name="Picture 6"/>
          <p:cNvPicPr>
            <a:picLocks noChangeAspect="1"/>
          </p:cNvPicPr>
          <p:nvPr/>
        </p:nvPicPr>
        <p:blipFill>
          <a:blip r:embed="rId4"/>
          <a:stretch>
            <a:fillRect/>
          </a:stretch>
        </p:blipFill>
        <p:spPr>
          <a:xfrm rot="20288581">
            <a:off x="90089" y="181683"/>
            <a:ext cx="1468036" cy="869761"/>
          </a:xfrm>
          <a:prstGeom prst="rect">
            <a:avLst/>
          </a:prstGeom>
        </p:spPr>
      </p:pic>
      <p:sp>
        <p:nvSpPr>
          <p:cNvPr id="9" name="Rectangle 8"/>
          <p:cNvSpPr/>
          <p:nvPr/>
        </p:nvSpPr>
        <p:spPr>
          <a:xfrm>
            <a:off x="9389694" y="6134834"/>
            <a:ext cx="2802306" cy="646331"/>
          </a:xfrm>
          <a:prstGeom prst="rect">
            <a:avLst/>
          </a:prstGeom>
        </p:spPr>
        <p:txBody>
          <a:bodyPr wrap="none">
            <a:spAutoFit/>
          </a:bodyPr>
          <a:lstStyle/>
          <a:p>
            <a:r>
              <a:rPr lang="en-US" baseline="30000" dirty="0"/>
              <a:t>1</a:t>
            </a:r>
            <a:r>
              <a:rPr lang="en-US" dirty="0"/>
              <a:t>Hosek, JIADS, 2017</a:t>
            </a:r>
          </a:p>
          <a:p>
            <a:r>
              <a:rPr lang="en-US" baseline="30000" dirty="0"/>
              <a:t>2</a:t>
            </a:r>
            <a:r>
              <a:rPr lang="en-US" dirty="0"/>
              <a:t>Hosek, JAMA </a:t>
            </a:r>
            <a:r>
              <a:rPr lang="en-US" dirty="0" err="1"/>
              <a:t>Pediatr</a:t>
            </a:r>
            <a:r>
              <a:rPr lang="en-US" dirty="0"/>
              <a:t>, 2017</a:t>
            </a:r>
            <a:endParaRPr lang="th-TH" dirty="0"/>
          </a:p>
        </p:txBody>
      </p:sp>
    </p:spTree>
    <p:extLst>
      <p:ext uri="{BB962C8B-B14F-4D97-AF65-F5344CB8AC3E}">
        <p14:creationId xmlns:p14="http://schemas.microsoft.com/office/powerpoint/2010/main" val="35167397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PrEP</a:t>
            </a:r>
            <a:r>
              <a:rPr lang="en-US" dirty="0"/>
              <a:t> Engagement in YMSM+YTGW</a:t>
            </a:r>
            <a:endParaRPr lang="th-TH" dirty="0"/>
          </a:p>
        </p:txBody>
      </p:sp>
      <p:sp>
        <p:nvSpPr>
          <p:cNvPr id="7" name="Rounded Rectangle 6"/>
          <p:cNvSpPr/>
          <p:nvPr/>
        </p:nvSpPr>
        <p:spPr>
          <a:xfrm>
            <a:off x="447472" y="1417639"/>
            <a:ext cx="5350213" cy="4457867"/>
          </a:xfrm>
          <a:prstGeom prst="roundRect">
            <a:avLst/>
          </a:prstGeom>
          <a:gradFill flip="none" rotWithShape="1">
            <a:gsLst>
              <a:gs pos="0">
                <a:srgbClr val="F8E08E">
                  <a:tint val="66000"/>
                  <a:satMod val="160000"/>
                </a:srgbClr>
              </a:gs>
              <a:gs pos="50000">
                <a:srgbClr val="F8E08E">
                  <a:tint val="44500"/>
                  <a:satMod val="160000"/>
                </a:srgbClr>
              </a:gs>
              <a:gs pos="100000">
                <a:srgbClr val="F8E08E">
                  <a:tint val="23500"/>
                  <a:satMod val="160000"/>
                </a:srgbClr>
              </a:gs>
            </a:gsLst>
            <a:lin ang="54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r>
              <a:rPr lang="en-US" sz="2800" b="1" i="1" u="sng" dirty="0">
                <a:latin typeface="Franklin Gothic Book" panose="020B0503020102020204" pitchFamily="34" charset="0"/>
              </a:rPr>
              <a:t>Individual</a:t>
            </a:r>
          </a:p>
          <a:p>
            <a:endParaRPr lang="en-US" sz="2400" b="1" i="1" dirty="0">
              <a:latin typeface="Franklin Gothic Book" panose="020B0503020102020204" pitchFamily="34" charset="0"/>
            </a:endParaRPr>
          </a:p>
          <a:p>
            <a:pPr marL="342900" indent="-342900">
              <a:buFont typeface="Arial" panose="020B0604020202020204" pitchFamily="34" charset="0"/>
              <a:buChar char="•"/>
            </a:pPr>
            <a:r>
              <a:rPr lang="en-US" sz="2400" dirty="0">
                <a:latin typeface="Franklin Gothic Book" panose="020B0503020102020204" pitchFamily="34" charset="0"/>
              </a:rPr>
              <a:t>Higher </a:t>
            </a:r>
            <a:r>
              <a:rPr lang="en-US" sz="2400" dirty="0" err="1">
                <a:latin typeface="Franklin Gothic Book" panose="020B0503020102020204" pitchFamily="34" charset="0"/>
              </a:rPr>
              <a:t>PrEP</a:t>
            </a:r>
            <a:r>
              <a:rPr lang="en-US" sz="2400" dirty="0">
                <a:latin typeface="Franklin Gothic Book" panose="020B0503020102020204" pitchFamily="34" charset="0"/>
              </a:rPr>
              <a:t> </a:t>
            </a:r>
            <a:r>
              <a:rPr lang="en-US" sz="2400" b="1" dirty="0">
                <a:latin typeface="Franklin Gothic Book" panose="020B0503020102020204" pitchFamily="34" charset="0"/>
              </a:rPr>
              <a:t>stigma </a:t>
            </a:r>
            <a:r>
              <a:rPr lang="en-US" sz="2400" dirty="0">
                <a:latin typeface="Franklin Gothic Book" panose="020B0503020102020204" pitchFamily="34" charset="0"/>
              </a:rPr>
              <a:t>– lower </a:t>
            </a:r>
            <a:r>
              <a:rPr lang="en-US" sz="2400" dirty="0" err="1">
                <a:latin typeface="Franklin Gothic Book" panose="020B0503020102020204" pitchFamily="34" charset="0"/>
              </a:rPr>
              <a:t>PrEP</a:t>
            </a:r>
            <a:r>
              <a:rPr lang="en-US" sz="2400" dirty="0">
                <a:latin typeface="Franklin Gothic Book" panose="020B0503020102020204" pitchFamily="34" charset="0"/>
              </a:rPr>
              <a:t> use</a:t>
            </a:r>
          </a:p>
          <a:p>
            <a:pPr algn="r"/>
            <a:r>
              <a:rPr lang="en-US" i="1" dirty="0" err="1">
                <a:latin typeface="Franklin Gothic Book" panose="020B0503020102020204" pitchFamily="34" charset="0"/>
              </a:rPr>
              <a:t>Mustanski</a:t>
            </a:r>
            <a:r>
              <a:rPr lang="en-US" i="1" dirty="0">
                <a:latin typeface="Franklin Gothic Book" panose="020B0503020102020204" pitchFamily="34" charset="0"/>
              </a:rPr>
              <a:t>, CROI 2019</a:t>
            </a:r>
          </a:p>
          <a:p>
            <a:pPr marL="285750" indent="-285750">
              <a:buFont typeface="Arial" panose="020B0604020202020204" pitchFamily="34" charset="0"/>
              <a:buChar char="•"/>
            </a:pPr>
            <a:endParaRPr lang="en-US" sz="2400" i="1" dirty="0">
              <a:latin typeface="Franklin Gothic Book" panose="020B0503020102020204" pitchFamily="34" charset="0"/>
            </a:endParaRPr>
          </a:p>
          <a:p>
            <a:pPr marL="285750" indent="-285750">
              <a:buFont typeface="Arial" panose="020B0604020202020204" pitchFamily="34" charset="0"/>
              <a:buChar char="•"/>
            </a:pPr>
            <a:r>
              <a:rPr lang="en-US" sz="2400" b="1" i="1" dirty="0">
                <a:latin typeface="Franklin Gothic Book" panose="020B0503020102020204" pitchFamily="34" charset="0"/>
              </a:rPr>
              <a:t>Younger age </a:t>
            </a:r>
            <a:r>
              <a:rPr lang="en-US" sz="2400" i="1" dirty="0">
                <a:latin typeface="Franklin Gothic Book" panose="020B0503020102020204" pitchFamily="34" charset="0"/>
              </a:rPr>
              <a:t>associated with </a:t>
            </a:r>
            <a:r>
              <a:rPr lang="en-US" sz="2400" b="1" i="1" dirty="0">
                <a:latin typeface="Franklin Gothic Book" panose="020B0503020102020204" pitchFamily="34" charset="0"/>
              </a:rPr>
              <a:t>discontinuations </a:t>
            </a:r>
            <a:r>
              <a:rPr lang="en-US" sz="2400" i="1" dirty="0">
                <a:latin typeface="Franklin Gothic Book" panose="020B0503020102020204" pitchFamily="34" charset="0"/>
              </a:rPr>
              <a:t>(</a:t>
            </a:r>
            <a:r>
              <a:rPr lang="en-GB" sz="2400" i="1" dirty="0">
                <a:latin typeface="Franklin Gothic Book" panose="020B0503020102020204" pitchFamily="34" charset="0"/>
              </a:rPr>
              <a:t>median age 24yrs</a:t>
            </a:r>
            <a:r>
              <a:rPr lang="en-US" sz="2400" i="1" dirty="0">
                <a:latin typeface="Franklin Gothic Book" panose="020B0503020102020204" pitchFamily="34" charset="0"/>
              </a:rPr>
              <a:t>)</a:t>
            </a:r>
            <a:endParaRPr lang="en-US" sz="2400" b="1" i="1" dirty="0">
              <a:latin typeface="Franklin Gothic Book" panose="020B0503020102020204" pitchFamily="34" charset="0"/>
            </a:endParaRPr>
          </a:p>
          <a:p>
            <a:pPr algn="r"/>
            <a:r>
              <a:rPr lang="en-US" i="1" dirty="0" err="1">
                <a:latin typeface="Franklin Gothic Book" panose="020B0503020102020204" pitchFamily="34" charset="0"/>
              </a:rPr>
              <a:t>Serota</a:t>
            </a:r>
            <a:r>
              <a:rPr lang="en-US" i="1" dirty="0">
                <a:latin typeface="Franklin Gothic Book" panose="020B0503020102020204" pitchFamily="34" charset="0"/>
              </a:rPr>
              <a:t>, CROI 2019</a:t>
            </a:r>
            <a:endParaRPr lang="th-TH" sz="1600" i="1" dirty="0">
              <a:latin typeface="Franklin Gothic Book" panose="020B0503020102020204" pitchFamily="34" charset="0"/>
            </a:endParaRPr>
          </a:p>
        </p:txBody>
      </p:sp>
      <p:sp>
        <p:nvSpPr>
          <p:cNvPr id="8" name="Rounded Rectangle 7"/>
          <p:cNvSpPr/>
          <p:nvPr/>
        </p:nvSpPr>
        <p:spPr>
          <a:xfrm>
            <a:off x="6091307" y="1366242"/>
            <a:ext cx="5350213" cy="4457867"/>
          </a:xfrm>
          <a:prstGeom prst="roundRect">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r>
              <a:rPr lang="en-US" sz="2800" b="1" i="1" u="sng" dirty="0">
                <a:latin typeface="Franklin Gothic Book" panose="020B0503020102020204" pitchFamily="34" charset="0"/>
              </a:rPr>
              <a:t>Service Delivery</a:t>
            </a:r>
          </a:p>
          <a:p>
            <a:endParaRPr lang="en-US" sz="2400" b="1" i="1" dirty="0">
              <a:latin typeface="Franklin Gothic Book" panose="020B0503020102020204" pitchFamily="34" charset="0"/>
            </a:endParaRPr>
          </a:p>
          <a:p>
            <a:pPr marL="342900" indent="-342900">
              <a:buFont typeface="Arial" panose="020B0604020202020204" pitchFamily="34" charset="0"/>
              <a:buChar char="•"/>
            </a:pPr>
            <a:r>
              <a:rPr lang="en-US" sz="2400" dirty="0">
                <a:latin typeface="Franklin Gothic Book" panose="020B0503020102020204" pitchFamily="34" charset="0"/>
              </a:rPr>
              <a:t>High acceptability of </a:t>
            </a:r>
            <a:r>
              <a:rPr lang="en-US" sz="2400" b="1" dirty="0">
                <a:latin typeface="Franklin Gothic Book" panose="020B0503020102020204" pitchFamily="34" charset="0"/>
              </a:rPr>
              <a:t>electronically delivered </a:t>
            </a:r>
            <a:r>
              <a:rPr lang="en-US" sz="2400" b="1" dirty="0" err="1">
                <a:latin typeface="Franklin Gothic Book" panose="020B0503020102020204" pitchFamily="34" charset="0"/>
              </a:rPr>
              <a:t>PrEP</a:t>
            </a:r>
            <a:endParaRPr lang="en-US" sz="2400" b="1" dirty="0">
              <a:latin typeface="Franklin Gothic Book" panose="020B0503020102020204" pitchFamily="34" charset="0"/>
            </a:endParaRPr>
          </a:p>
          <a:p>
            <a:pPr algn="r"/>
            <a:r>
              <a:rPr lang="en-US" i="1" dirty="0" err="1">
                <a:latin typeface="Franklin Gothic Book" panose="020B0503020102020204" pitchFamily="34" charset="0"/>
              </a:rPr>
              <a:t>Siegler</a:t>
            </a:r>
            <a:r>
              <a:rPr lang="en-US" i="1" dirty="0">
                <a:latin typeface="Franklin Gothic Book" panose="020B0503020102020204" pitchFamily="34" charset="0"/>
              </a:rPr>
              <a:t>, CROI 2019</a:t>
            </a:r>
          </a:p>
          <a:p>
            <a:pPr marL="285750" indent="-285750">
              <a:buFont typeface="Arial" panose="020B0604020202020204" pitchFamily="34" charset="0"/>
              <a:buChar char="•"/>
            </a:pPr>
            <a:endParaRPr lang="en-US" sz="2400" i="1" dirty="0">
              <a:latin typeface="Franklin Gothic Book" panose="020B0503020102020204" pitchFamily="34" charset="0"/>
            </a:endParaRPr>
          </a:p>
          <a:p>
            <a:pPr marL="285750" indent="-285750">
              <a:buFont typeface="Arial" panose="020B0604020202020204" pitchFamily="34" charset="0"/>
              <a:buChar char="•"/>
            </a:pPr>
            <a:r>
              <a:rPr lang="en-US" sz="2400" i="1" dirty="0">
                <a:latin typeface="Franklin Gothic Book" panose="020B0503020102020204" pitchFamily="34" charset="0"/>
              </a:rPr>
              <a:t>Interventions supporting </a:t>
            </a:r>
            <a:r>
              <a:rPr lang="en-US" sz="2400" b="1" i="1" dirty="0" err="1">
                <a:latin typeface="Franklin Gothic Book" panose="020B0503020102020204" pitchFamily="34" charset="0"/>
              </a:rPr>
              <a:t>PrEP</a:t>
            </a:r>
            <a:r>
              <a:rPr lang="en-US" sz="2400" b="1" i="1" dirty="0">
                <a:latin typeface="Franklin Gothic Book" panose="020B0503020102020204" pitchFamily="34" charset="0"/>
              </a:rPr>
              <a:t> persistence </a:t>
            </a:r>
            <a:r>
              <a:rPr lang="en-US" sz="2400" i="1" dirty="0">
                <a:latin typeface="Franklin Gothic Book" panose="020B0503020102020204" pitchFamily="34" charset="0"/>
              </a:rPr>
              <a:t>needed</a:t>
            </a:r>
          </a:p>
          <a:p>
            <a:pPr marL="285750" indent="-285750">
              <a:buFont typeface="Arial" panose="020B0604020202020204" pitchFamily="34" charset="0"/>
              <a:buChar char="•"/>
            </a:pPr>
            <a:r>
              <a:rPr lang="en-US" sz="2400" b="1" i="1" dirty="0">
                <a:latin typeface="Franklin Gothic Book" panose="020B0503020102020204" pitchFamily="34" charset="0"/>
              </a:rPr>
              <a:t>On-demand </a:t>
            </a:r>
            <a:r>
              <a:rPr lang="en-US" sz="2400" b="1" i="1" dirty="0" err="1">
                <a:latin typeface="Franklin Gothic Book" panose="020B0503020102020204" pitchFamily="34" charset="0"/>
              </a:rPr>
              <a:t>PrEP</a:t>
            </a:r>
            <a:r>
              <a:rPr lang="en-US" sz="2400" b="1" i="1" dirty="0">
                <a:latin typeface="Franklin Gothic Book" panose="020B0503020102020204" pitchFamily="34" charset="0"/>
              </a:rPr>
              <a:t> </a:t>
            </a:r>
            <a:r>
              <a:rPr lang="en-US" sz="2400" i="1" dirty="0">
                <a:latin typeface="Franklin Gothic Book" panose="020B0503020102020204" pitchFamily="34" charset="0"/>
              </a:rPr>
              <a:t>for periods of </a:t>
            </a:r>
            <a:r>
              <a:rPr lang="en-US" sz="2400" b="1" i="1" dirty="0">
                <a:latin typeface="Franklin Gothic Book" panose="020B0503020102020204" pitchFamily="34" charset="0"/>
              </a:rPr>
              <a:t>less sexual activity</a:t>
            </a:r>
          </a:p>
          <a:p>
            <a:pPr algn="r"/>
            <a:r>
              <a:rPr lang="en-US" i="1" dirty="0" err="1">
                <a:latin typeface="Franklin Gothic Book" panose="020B0503020102020204" pitchFamily="34" charset="0"/>
              </a:rPr>
              <a:t>Serota</a:t>
            </a:r>
            <a:r>
              <a:rPr lang="en-US" i="1" dirty="0">
                <a:latin typeface="Franklin Gothic Book" panose="020B0503020102020204" pitchFamily="34" charset="0"/>
              </a:rPr>
              <a:t>, CROI 2019</a:t>
            </a:r>
            <a:endParaRPr lang="th-TH" sz="1600" i="1" dirty="0">
              <a:latin typeface="Franklin Gothic Book" panose="020B0503020102020204" pitchFamily="34" charset="0"/>
            </a:endParaRPr>
          </a:p>
        </p:txBody>
      </p:sp>
      <p:pic>
        <p:nvPicPr>
          <p:cNvPr id="5" name="Picture 4"/>
          <p:cNvPicPr>
            <a:picLocks noChangeAspect="1"/>
          </p:cNvPicPr>
          <p:nvPr/>
        </p:nvPicPr>
        <p:blipFill>
          <a:blip r:embed="rId3"/>
          <a:stretch>
            <a:fillRect/>
          </a:stretch>
        </p:blipFill>
        <p:spPr>
          <a:xfrm rot="858565">
            <a:off x="10340463" y="257102"/>
            <a:ext cx="1563840" cy="822277"/>
          </a:xfrm>
          <a:prstGeom prst="rect">
            <a:avLst/>
          </a:prstGeom>
        </p:spPr>
      </p:pic>
    </p:spTree>
    <p:extLst>
      <p:ext uri="{BB962C8B-B14F-4D97-AF65-F5344CB8AC3E}">
        <p14:creationId xmlns:p14="http://schemas.microsoft.com/office/powerpoint/2010/main" val="5596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951" y="166492"/>
            <a:ext cx="10691040" cy="1143000"/>
          </a:xfrm>
        </p:spPr>
        <p:txBody>
          <a:bodyPr>
            <a:normAutofit fontScale="90000"/>
          </a:bodyPr>
          <a:lstStyle/>
          <a:p>
            <a:r>
              <a:rPr lang="en-US" b="0" dirty="0"/>
              <a:t>Very high HIV </a:t>
            </a:r>
            <a:r>
              <a:rPr lang="en-US" dirty="0"/>
              <a:t>prevalence</a:t>
            </a:r>
            <a:r>
              <a:rPr lang="en-US" b="0" dirty="0"/>
              <a:t> and </a:t>
            </a:r>
            <a:r>
              <a:rPr lang="en-US" dirty="0"/>
              <a:t>incidence</a:t>
            </a:r>
            <a:r>
              <a:rPr lang="en-US" b="0" dirty="0"/>
              <a:t>, but low testing uptake, among </a:t>
            </a:r>
            <a:r>
              <a:rPr lang="en-US" dirty="0"/>
              <a:t>young Thai MSM </a:t>
            </a:r>
            <a:r>
              <a:rPr lang="en-US" b="0" dirty="0"/>
              <a:t>2016-2018</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289" y="1502278"/>
            <a:ext cx="11644280" cy="4663065"/>
          </a:xfrm>
        </p:spPr>
      </p:pic>
      <p:sp>
        <p:nvSpPr>
          <p:cNvPr id="5" name="Oval 4"/>
          <p:cNvSpPr/>
          <p:nvPr/>
        </p:nvSpPr>
        <p:spPr>
          <a:xfrm>
            <a:off x="1060029" y="4558774"/>
            <a:ext cx="1384451" cy="1309534"/>
          </a:xfrm>
          <a:prstGeom prst="ellipse">
            <a:avLst/>
          </a:prstGeom>
          <a:noFill/>
          <a:ln w="31750">
            <a:solidFill>
              <a:srgbClr val="F3B2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7834157" y="1816526"/>
            <a:ext cx="863323" cy="816606"/>
          </a:xfrm>
          <a:prstGeom prst="ellipse">
            <a:avLst/>
          </a:prstGeom>
          <a:noFill/>
          <a:ln w="31750">
            <a:solidFill>
              <a:srgbClr val="F3B2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8926502" y="6391808"/>
            <a:ext cx="5789428"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Source: USAID LINKAGES program data,</a:t>
            </a:r>
            <a:r>
              <a:rPr kumimoji="0" lang="en-US" sz="1050" b="0" i="0" u="none" strike="noStrike" kern="1200" cap="none" spc="0" normalizeH="0" noProof="0" dirty="0">
                <a:ln>
                  <a:noFill/>
                </a:ln>
                <a:solidFill>
                  <a:prstClr val="black"/>
                </a:solidFill>
                <a:effectLst/>
                <a:uLnTx/>
                <a:uFillTx/>
                <a:latin typeface="Corbel" panose="020B0503020204020204" pitchFamily="34" charset="0"/>
                <a:ea typeface="+mn-ea"/>
                <a:cs typeface="+mn-cs"/>
              </a:rPr>
              <a:t> 2016-2018.</a:t>
            </a:r>
            <a:endParaRPr kumimoji="0" lang="th-TH" sz="1050" b="0" i="0" u="none" strike="noStrike" kern="1200" cap="none" spc="0" normalizeH="0" baseline="0" noProof="0" dirty="0">
              <a:ln>
                <a:noFill/>
              </a:ln>
              <a:solidFill>
                <a:prstClr val="black"/>
              </a:solidFill>
              <a:effectLst/>
              <a:uLnTx/>
              <a:uFillTx/>
              <a:latin typeface="Corbel" panose="020B0503020204020204" pitchFamily="34" charset="0"/>
              <a:ea typeface="+mn-ea"/>
              <a:cs typeface="Cordia New" panose="020B0304020202020204" pitchFamily="34" charset="-34"/>
            </a:endParaRPr>
          </a:p>
        </p:txBody>
      </p:sp>
      <p:sp>
        <p:nvSpPr>
          <p:cNvPr id="3" name="TextBox 2"/>
          <p:cNvSpPr txBox="1"/>
          <p:nvPr/>
        </p:nvSpPr>
        <p:spPr>
          <a:xfrm>
            <a:off x="8594628" y="6533635"/>
            <a:ext cx="3446264" cy="338554"/>
          </a:xfrm>
          <a:prstGeom prst="rect">
            <a:avLst/>
          </a:prstGeom>
          <a:noFill/>
        </p:spPr>
        <p:txBody>
          <a:bodyPr wrap="none" rtlCol="0">
            <a:spAutoFit/>
          </a:bodyPr>
          <a:lstStyle/>
          <a:p>
            <a:r>
              <a:rPr lang="en-US" sz="1600" dirty="0"/>
              <a:t>Slide Courtesy of Dr Nittaya Phanuphak</a:t>
            </a:r>
            <a:endParaRPr lang="th-TH" sz="1600" dirty="0"/>
          </a:p>
        </p:txBody>
      </p:sp>
      <p:pic>
        <p:nvPicPr>
          <p:cNvPr id="6" name="Picture 5"/>
          <p:cNvPicPr>
            <a:picLocks noChangeAspect="1"/>
          </p:cNvPicPr>
          <p:nvPr/>
        </p:nvPicPr>
        <p:blipFill>
          <a:blip r:embed="rId4"/>
          <a:stretch>
            <a:fillRect/>
          </a:stretch>
        </p:blipFill>
        <p:spPr>
          <a:xfrm>
            <a:off x="10458450" y="242189"/>
            <a:ext cx="1490119" cy="991607"/>
          </a:xfrm>
          <a:prstGeom prst="rect">
            <a:avLst/>
          </a:prstGeom>
        </p:spPr>
      </p:pic>
      <p:sp>
        <p:nvSpPr>
          <p:cNvPr id="9" name="TextBox 8"/>
          <p:cNvSpPr txBox="1"/>
          <p:nvPr/>
        </p:nvSpPr>
        <p:spPr>
          <a:xfrm>
            <a:off x="30152" y="6195081"/>
            <a:ext cx="3201069" cy="584775"/>
          </a:xfrm>
          <a:prstGeom prst="rect">
            <a:avLst/>
          </a:prstGeom>
          <a:noFill/>
        </p:spPr>
        <p:txBody>
          <a:bodyPr wrap="none" rtlCol="0">
            <a:spAutoFit/>
          </a:bodyPr>
          <a:lstStyle/>
          <a:p>
            <a:r>
              <a:rPr lang="en-US" sz="1600" dirty="0"/>
              <a:t>MSM – men who have sex with men</a:t>
            </a:r>
          </a:p>
          <a:p>
            <a:r>
              <a:rPr lang="en-US" sz="1600" dirty="0"/>
              <a:t>MSW – male sex workers</a:t>
            </a:r>
            <a:endParaRPr lang="th-TH" sz="1600" dirty="0"/>
          </a:p>
        </p:txBody>
      </p:sp>
    </p:spTree>
    <p:extLst>
      <p:ext uri="{BB962C8B-B14F-4D97-AF65-F5344CB8AC3E}">
        <p14:creationId xmlns:p14="http://schemas.microsoft.com/office/powerpoint/2010/main" val="24308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theme/theme1.xml><?xml version="1.0" encoding="utf-8"?>
<a:theme xmlns:a="http://schemas.openxmlformats.org/drawingml/2006/main" name="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DBD3347-1A0F-45F0-B4B5-B886B317FA11}" vid="{2289ECF3-0365-4EFC-8344-95011E66FD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AIDS2016_template</Template>
  <TotalTime>21508</TotalTime>
  <Words>2732</Words>
  <Application>Microsoft Office PowerPoint</Application>
  <PresentationFormat>Widescreen</PresentationFormat>
  <Paragraphs>302</Paragraphs>
  <Slides>23</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Bauhaus 93</vt:lpstr>
      <vt:lpstr>Calibri</vt:lpstr>
      <vt:lpstr>Corbel</vt:lpstr>
      <vt:lpstr>Cordia New</vt:lpstr>
      <vt:lpstr>Franklin Gothic Book</vt:lpstr>
      <vt:lpstr>Raleway</vt:lpstr>
      <vt:lpstr>AIDS 2016_Template</vt:lpstr>
      <vt:lpstr>PowerPoint Presentation</vt:lpstr>
      <vt:lpstr>Engaging YMSM and YTGW in HIV Prevention</vt:lpstr>
      <vt:lpstr>Conflicts of Interest</vt:lpstr>
      <vt:lpstr>Overview – Engagement of Adolescents in HIV Prevention</vt:lpstr>
      <vt:lpstr>What do we mean by ‘engagement’?</vt:lpstr>
      <vt:lpstr>PowerPoint Presentation</vt:lpstr>
      <vt:lpstr>Retention and Adherence in Adolescent PrEP Studies</vt:lpstr>
      <vt:lpstr>PrEP Engagement in YMSM+YTGW</vt:lpstr>
      <vt:lpstr>Very high HIV prevalence and incidence, but low testing uptake, among young Thai MSM 2016-2018</vt:lpstr>
      <vt:lpstr>Very high HIV prevalence and incidence, but low testing uptake, among young Thai TGW 2016-2018 </vt:lpstr>
      <vt:lpstr>Low access to PrEP services among young MSM and TGW in Thailand, January 2016 – June 2019</vt:lpstr>
      <vt:lpstr>Retention in PrEP program among MSM and TGW in Thailand, by age 2016-2018</vt:lpstr>
      <vt:lpstr>Engaging Adolescents</vt:lpstr>
      <vt:lpstr>Building Resilience</vt:lpstr>
      <vt:lpstr>Project Raincoat</vt:lpstr>
      <vt:lpstr>Adolescent PrEP Retention </vt:lpstr>
      <vt:lpstr>Commonly faced issues – Project Raincoat</vt:lpstr>
      <vt:lpstr>Lessons Learned – Project Raincoat</vt:lpstr>
      <vt:lpstr>Looking Forward</vt:lpstr>
      <vt:lpstr>Engaging and Retaining Adolescents - Take Home Messages -</vt:lpstr>
      <vt:lpstr>PowerPoint Presentation</vt:lpstr>
      <vt:lpstr>Acknowledgements </vt:lpstr>
      <vt:lpstr>Gracias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Entwistle</dc:creator>
  <cp:lastModifiedBy>Media</cp:lastModifiedBy>
  <cp:revision>168</cp:revision>
  <cp:lastPrinted>2017-01-16T15:31:13Z</cp:lastPrinted>
  <dcterms:created xsi:type="dcterms:W3CDTF">2017-01-13T09:09:35Z</dcterms:created>
  <dcterms:modified xsi:type="dcterms:W3CDTF">2019-07-24T19:14:42Z</dcterms:modified>
</cp:coreProperties>
</file>